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96" r:id="rId19"/>
    <p:sldId id="297" r:id="rId20"/>
    <p:sldId id="298" r:id="rId21"/>
    <p:sldId id="299" r:id="rId22"/>
    <p:sldId id="300" r:id="rId23"/>
    <p:sldId id="301" r:id="rId24"/>
    <p:sldId id="302" r:id="rId25"/>
    <p:sldId id="303" r:id="rId26"/>
    <p:sldId id="304" r:id="rId27"/>
    <p:sldId id="305" r:id="rId28"/>
    <p:sldId id="312" r:id="rId29"/>
    <p:sldId id="306" r:id="rId30"/>
    <p:sldId id="307" r:id="rId31"/>
    <p:sldId id="308" r:id="rId32"/>
    <p:sldId id="309" r:id="rId33"/>
    <p:sldId id="310" r:id="rId34"/>
    <p:sldId id="311" r:id="rId35"/>
    <p:sldId id="313" r:id="rId36"/>
    <p:sldId id="290" r:id="rId37"/>
    <p:sldId id="291" r:id="rId38"/>
  </p:sldIdLst>
  <p:sldSz cx="18288000" cy="10287000"/>
  <p:notesSz cx="6858000" cy="9144000"/>
  <p:embeddedFontLst>
    <p:embeddedFont>
      <p:font typeface="Calibri" panose="020F0502020204030204" pitchFamily="34" charset="0"/>
      <p:regular r:id="rId40"/>
      <p:bold r:id="rId41"/>
      <p:italic r:id="rId42"/>
      <p:boldItalic r:id="rId43"/>
    </p:embeddedFont>
    <p:embeddedFont>
      <p:font typeface="Canva Sans" panose="020B0503030501040103" pitchFamily="34" charset="0"/>
      <p:regular r:id="rId44"/>
    </p:embeddedFont>
    <p:embeddedFont>
      <p:font typeface="Public Sans" pitchFamily="2" charset="77"/>
      <p:regular r:id="rId45"/>
    </p:embeddedFont>
    <p:embeddedFont>
      <p:font typeface="Public Sans Bold" pitchFamily="2" charset="77"/>
      <p:regular r:id="rId46"/>
    </p:embeddedFont>
    <p:embeddedFont>
      <p:font typeface="Public Sans Bold Italics" pitchFamily="2" charset="77"/>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26" autoAdjust="0"/>
    <p:restoredTop sz="94630" autoAdjust="0"/>
  </p:normalViewPr>
  <p:slideViewPr>
    <p:cSldViewPr>
      <p:cViewPr varScale="1">
        <p:scale>
          <a:sx n="67" d="100"/>
          <a:sy n="67" d="100"/>
        </p:scale>
        <p:origin x="176" y="4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7479-6880-F84C-B931-3163282A926B}" type="datetimeFigureOut">
              <a:rPr lang="en-US" smtClean="0"/>
              <a:t>10/19/22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F6C3A-8BE4-4B46-A4B0-1EB878ACDD6B}" type="slidenum">
              <a:rPr lang="en-US" smtClean="0"/>
              <a:t>‹#›</a:t>
            </a:fld>
            <a:endParaRPr lang="en-US"/>
          </a:p>
        </p:txBody>
      </p:sp>
    </p:spTree>
    <p:extLst>
      <p:ext uri="{BB962C8B-B14F-4D97-AF65-F5344CB8AC3E}">
        <p14:creationId xmlns:p14="http://schemas.microsoft.com/office/powerpoint/2010/main" val="345012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19</a:t>
            </a:fld>
            <a:endParaRPr lang="en-GB"/>
          </a:p>
        </p:txBody>
      </p:sp>
    </p:spTree>
    <p:extLst>
      <p:ext uri="{BB962C8B-B14F-4D97-AF65-F5344CB8AC3E}">
        <p14:creationId xmlns:p14="http://schemas.microsoft.com/office/powerpoint/2010/main" val="381467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21</a:t>
            </a:fld>
            <a:endParaRPr lang="en-GB"/>
          </a:p>
        </p:txBody>
      </p:sp>
    </p:spTree>
    <p:extLst>
      <p:ext uri="{BB962C8B-B14F-4D97-AF65-F5344CB8AC3E}">
        <p14:creationId xmlns:p14="http://schemas.microsoft.com/office/powerpoint/2010/main" val="381721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22</a:t>
            </a:fld>
            <a:endParaRPr lang="en-GB"/>
          </a:p>
        </p:txBody>
      </p:sp>
    </p:spTree>
    <p:extLst>
      <p:ext uri="{BB962C8B-B14F-4D97-AF65-F5344CB8AC3E}">
        <p14:creationId xmlns:p14="http://schemas.microsoft.com/office/powerpoint/2010/main" val="396437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23</a:t>
            </a:fld>
            <a:endParaRPr lang="en-GB"/>
          </a:p>
        </p:txBody>
      </p:sp>
    </p:spTree>
    <p:extLst>
      <p:ext uri="{BB962C8B-B14F-4D97-AF65-F5344CB8AC3E}">
        <p14:creationId xmlns:p14="http://schemas.microsoft.com/office/powerpoint/2010/main" val="3496552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24</a:t>
            </a:fld>
            <a:endParaRPr lang="en-GB"/>
          </a:p>
        </p:txBody>
      </p:sp>
    </p:spTree>
    <p:extLst>
      <p:ext uri="{BB962C8B-B14F-4D97-AF65-F5344CB8AC3E}">
        <p14:creationId xmlns:p14="http://schemas.microsoft.com/office/powerpoint/2010/main" val="352861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26</a:t>
            </a:fld>
            <a:endParaRPr lang="en-GB"/>
          </a:p>
        </p:txBody>
      </p:sp>
    </p:spTree>
    <p:extLst>
      <p:ext uri="{BB962C8B-B14F-4D97-AF65-F5344CB8AC3E}">
        <p14:creationId xmlns:p14="http://schemas.microsoft.com/office/powerpoint/2010/main" val="362894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DF2A8-89AB-44B2-95E2-1C8789BFC00C}" type="slidenum">
              <a:rPr lang="en-GB" smtClean="0"/>
              <a:t>30</a:t>
            </a:fld>
            <a:endParaRPr lang="en-GB"/>
          </a:p>
        </p:txBody>
      </p:sp>
    </p:spTree>
    <p:extLst>
      <p:ext uri="{BB962C8B-B14F-4D97-AF65-F5344CB8AC3E}">
        <p14:creationId xmlns:p14="http://schemas.microsoft.com/office/powerpoint/2010/main" val="17839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jpeg"/><Relationship Id="rId7" Type="http://schemas.openxmlformats.org/officeDocument/2006/relationships/image" Target="../media/image27.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3.jpe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dirty="0">
                <a:solidFill>
                  <a:srgbClr val="000000"/>
                </a:solidFill>
                <a:latin typeface="Public Sans Bold"/>
              </a:rPr>
              <a:t>UK Food Trends</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dirty="0">
                <a:solidFill>
                  <a:srgbClr val="9B9B9B"/>
                </a:solidFill>
                <a:latin typeface="Public Sans"/>
              </a:rPr>
              <a:t>Helen, Kassem &amp; Rahmi</a:t>
            </a:r>
          </a:p>
        </p:txBody>
      </p:sp>
      <p:sp>
        <p:nvSpPr>
          <p:cNvPr id="5" name="TextBox 5"/>
          <p:cNvSpPr txBox="1"/>
          <p:nvPr/>
        </p:nvSpPr>
        <p:spPr>
          <a:xfrm>
            <a:off x="1028700" y="6193487"/>
            <a:ext cx="13080216" cy="720733"/>
          </a:xfrm>
          <a:prstGeom prst="rect">
            <a:avLst/>
          </a:prstGeom>
        </p:spPr>
        <p:txBody>
          <a:bodyPr lIns="0" tIns="0" rIns="0" bIns="0" rtlCol="0" anchor="t">
            <a:spAutoFit/>
          </a:bodyPr>
          <a:lstStyle/>
          <a:p>
            <a:pPr>
              <a:lnSpc>
                <a:spcPts val="5500"/>
              </a:lnSpc>
            </a:pPr>
            <a:r>
              <a:rPr lang="en-US" sz="5000" dirty="0">
                <a:solidFill>
                  <a:srgbClr val="000000"/>
                </a:solidFill>
                <a:latin typeface="Public Sans Bold"/>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602" y="578801"/>
            <a:ext cx="9129398" cy="9129398"/>
          </a:xfrm>
          <a:prstGeom prst="rect">
            <a:avLst/>
          </a:prstGeom>
        </p:spPr>
      </p:pic>
      <p:sp>
        <p:nvSpPr>
          <p:cNvPr id="3" name="TextBox 3"/>
          <p:cNvSpPr txBox="1"/>
          <p:nvPr/>
        </p:nvSpPr>
        <p:spPr>
          <a:xfrm>
            <a:off x="11697380" y="502601"/>
            <a:ext cx="4861152" cy="1066800"/>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MOST POPULAR FOOD?</a:t>
            </a:r>
          </a:p>
          <a:p>
            <a:pPr marL="0" lvl="0" indent="0" algn="l">
              <a:lnSpc>
                <a:spcPts val="4200"/>
              </a:lnSpc>
              <a:spcBef>
                <a:spcPct val="0"/>
              </a:spcBef>
            </a:pPr>
            <a:endParaRPr lang="en-US" sz="3000" dirty="0">
              <a:solidFill>
                <a:srgbClr val="000000"/>
              </a:solidFill>
              <a:latin typeface="Public Sans Bold"/>
            </a:endParaRPr>
          </a:p>
        </p:txBody>
      </p:sp>
      <p:sp>
        <p:nvSpPr>
          <p:cNvPr id="4" name="TextBox 4"/>
          <p:cNvSpPr txBox="1"/>
          <p:nvPr/>
        </p:nvSpPr>
        <p:spPr>
          <a:xfrm>
            <a:off x="11697380" y="1126640"/>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Bread, Fruit, Non Carcasses Meat &amp; Other Food &amp; Drink Category </a:t>
            </a:r>
          </a:p>
        </p:txBody>
      </p:sp>
      <p:sp>
        <p:nvSpPr>
          <p:cNvPr id="5" name="TextBox 5"/>
          <p:cNvSpPr txBox="1"/>
          <p:nvPr/>
        </p:nvSpPr>
        <p:spPr>
          <a:xfrm>
            <a:off x="9940018" y="6264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219835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ARE OTHER FOOD?</a:t>
            </a:r>
          </a:p>
        </p:txBody>
      </p:sp>
      <p:sp>
        <p:nvSpPr>
          <p:cNvPr id="7" name="TextBox 7"/>
          <p:cNvSpPr txBox="1"/>
          <p:nvPr/>
        </p:nvSpPr>
        <p:spPr>
          <a:xfrm>
            <a:off x="11697380" y="2822389"/>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Mineral Water, Baby Food, Soups, Sauces, Salt &amp; Ice Cream.</a:t>
            </a:r>
          </a:p>
        </p:txBody>
      </p:sp>
      <p:sp>
        <p:nvSpPr>
          <p:cNvPr id="8" name="TextBox 8"/>
          <p:cNvSpPr txBox="1"/>
          <p:nvPr/>
        </p:nvSpPr>
        <p:spPr>
          <a:xfrm>
            <a:off x="9940018" y="23221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pic>
        <p:nvPicPr>
          <p:cNvPr id="9" name="Picture 9"/>
          <p:cNvPicPr>
            <a:picLocks noChangeAspect="1"/>
          </p:cNvPicPr>
          <p:nvPr/>
        </p:nvPicPr>
        <p:blipFill>
          <a:blip r:embed="rId3"/>
          <a:srcRect/>
          <a:stretch>
            <a:fillRect/>
          </a:stretch>
        </p:blipFill>
        <p:spPr>
          <a:xfrm rot="-5400000">
            <a:off x="5076821" y="7718340"/>
            <a:ext cx="870294" cy="526528"/>
          </a:xfrm>
          <a:prstGeom prst="rect">
            <a:avLst/>
          </a:prstGeom>
        </p:spPr>
      </p:pic>
      <p:pic>
        <p:nvPicPr>
          <p:cNvPr id="10" name="Picture 10"/>
          <p:cNvPicPr>
            <a:picLocks noChangeAspect="1"/>
          </p:cNvPicPr>
          <p:nvPr/>
        </p:nvPicPr>
        <p:blipFill>
          <a:blip r:embed="rId3"/>
          <a:srcRect/>
          <a:stretch>
            <a:fillRect/>
          </a:stretch>
        </p:blipFill>
        <p:spPr>
          <a:xfrm rot="-5400000">
            <a:off x="1382866" y="7680120"/>
            <a:ext cx="676773" cy="409448"/>
          </a:xfrm>
          <a:prstGeom prst="rect">
            <a:avLst/>
          </a:prstGeom>
        </p:spPr>
      </p:pic>
      <p:pic>
        <p:nvPicPr>
          <p:cNvPr id="11" name="Picture 11"/>
          <p:cNvPicPr>
            <a:picLocks noChangeAspect="1"/>
          </p:cNvPicPr>
          <p:nvPr/>
        </p:nvPicPr>
        <p:blipFill>
          <a:blip r:embed="rId3"/>
          <a:srcRect/>
          <a:stretch>
            <a:fillRect/>
          </a:stretch>
        </p:blipFill>
        <p:spPr>
          <a:xfrm rot="-5400000">
            <a:off x="5903191" y="8646381"/>
            <a:ext cx="1037839" cy="627893"/>
          </a:xfrm>
          <a:prstGeom prst="rect">
            <a:avLst/>
          </a:prstGeom>
        </p:spPr>
      </p:pic>
      <p:pic>
        <p:nvPicPr>
          <p:cNvPr id="12" name="Picture 12"/>
          <p:cNvPicPr>
            <a:picLocks noChangeAspect="1"/>
          </p:cNvPicPr>
          <p:nvPr/>
        </p:nvPicPr>
        <p:blipFill>
          <a:blip r:embed="rId3"/>
          <a:srcRect/>
          <a:stretch>
            <a:fillRect/>
          </a:stretch>
        </p:blipFill>
        <p:spPr>
          <a:xfrm rot="-5400000">
            <a:off x="6864458" y="7909284"/>
            <a:ext cx="1037839" cy="627893"/>
          </a:xfrm>
          <a:prstGeom prst="rect">
            <a:avLst/>
          </a:prstGeom>
        </p:spPr>
      </p:pic>
      <p:sp>
        <p:nvSpPr>
          <p:cNvPr id="13" name="TextBox 13"/>
          <p:cNvSpPr txBox="1"/>
          <p:nvPr/>
        </p:nvSpPr>
        <p:spPr>
          <a:xfrm>
            <a:off x="11697380" y="3894904"/>
            <a:ext cx="6590620"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IS NON CARCASSED MEAT?</a:t>
            </a:r>
          </a:p>
        </p:txBody>
      </p:sp>
      <p:sp>
        <p:nvSpPr>
          <p:cNvPr id="14" name="TextBox 14"/>
          <p:cNvSpPr txBox="1"/>
          <p:nvPr/>
        </p:nvSpPr>
        <p:spPr>
          <a:xfrm>
            <a:off x="11697380" y="4518943"/>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Liver, Bacon, Ham, poultry not in cans, Sausages</a:t>
            </a:r>
          </a:p>
        </p:txBody>
      </p:sp>
      <p:sp>
        <p:nvSpPr>
          <p:cNvPr id="15" name="TextBox 15"/>
          <p:cNvSpPr txBox="1"/>
          <p:nvPr/>
        </p:nvSpPr>
        <p:spPr>
          <a:xfrm>
            <a:off x="9940018" y="401872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6" name="TextBox 16"/>
          <p:cNvSpPr txBox="1"/>
          <p:nvPr/>
        </p:nvSpPr>
        <p:spPr>
          <a:xfrm>
            <a:off x="11697380" y="559145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FRESH FRUIT</a:t>
            </a:r>
          </a:p>
        </p:txBody>
      </p:sp>
      <p:sp>
        <p:nvSpPr>
          <p:cNvPr id="17" name="TextBox 17"/>
          <p:cNvSpPr txBox="1"/>
          <p:nvPr/>
        </p:nvSpPr>
        <p:spPr>
          <a:xfrm>
            <a:off x="11697380" y="6215496"/>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Oranges, Apples, Pears, Grapes &amp; Bananas.</a:t>
            </a:r>
          </a:p>
        </p:txBody>
      </p:sp>
      <p:sp>
        <p:nvSpPr>
          <p:cNvPr id="18" name="TextBox 18"/>
          <p:cNvSpPr txBox="1"/>
          <p:nvPr/>
        </p:nvSpPr>
        <p:spPr>
          <a:xfrm>
            <a:off x="9940018" y="571528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9" name="TextBox 19"/>
          <p:cNvSpPr txBox="1"/>
          <p:nvPr/>
        </p:nvSpPr>
        <p:spPr>
          <a:xfrm>
            <a:off x="11697380" y="728801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SPECIAL MENTION</a:t>
            </a:r>
          </a:p>
        </p:txBody>
      </p:sp>
      <p:sp>
        <p:nvSpPr>
          <p:cNvPr id="20" name="TextBox 20"/>
          <p:cNvSpPr txBox="1"/>
          <p:nvPr/>
        </p:nvSpPr>
        <p:spPr>
          <a:xfrm>
            <a:off x="11697380" y="7912050"/>
            <a:ext cx="4861152" cy="16725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Beverages, unit of measure &amp; Contents (Tea, Coffee, Instant Coffee Malt Drinks, Cocoa Drinks &amp; Takeaway Drinks.</a:t>
            </a:r>
          </a:p>
        </p:txBody>
      </p:sp>
      <p:sp>
        <p:nvSpPr>
          <p:cNvPr id="21" name="TextBox 21"/>
          <p:cNvSpPr txBox="1"/>
          <p:nvPr/>
        </p:nvSpPr>
        <p:spPr>
          <a:xfrm>
            <a:off x="9940018" y="741183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358" y="502395"/>
            <a:ext cx="9282210" cy="9282210"/>
          </a:xfrm>
          <a:prstGeom prst="rect">
            <a:avLst/>
          </a:prstGeom>
        </p:spPr>
      </p:pic>
      <p:pic>
        <p:nvPicPr>
          <p:cNvPr id="3" name="Picture 3"/>
          <p:cNvPicPr>
            <a:picLocks noChangeAspect="1"/>
          </p:cNvPicPr>
          <p:nvPr/>
        </p:nvPicPr>
        <p:blipFill>
          <a:blip r:embed="rId3"/>
          <a:srcRect/>
          <a:stretch>
            <a:fillRect/>
          </a:stretch>
        </p:blipFill>
        <p:spPr>
          <a:xfrm rot="-5400000">
            <a:off x="5570259" y="7583885"/>
            <a:ext cx="1037839" cy="627893"/>
          </a:xfrm>
          <a:prstGeom prst="rect">
            <a:avLst/>
          </a:prstGeom>
        </p:spPr>
      </p:pic>
      <p:sp>
        <p:nvSpPr>
          <p:cNvPr id="5" name="TextBox 5"/>
          <p:cNvSpPr txBox="1"/>
          <p:nvPr/>
        </p:nvSpPr>
        <p:spPr>
          <a:xfrm>
            <a:off x="11943881" y="1196825"/>
            <a:ext cx="6023226" cy="442684"/>
          </a:xfrm>
          <a:prstGeom prst="rect">
            <a:avLst/>
          </a:prstGeom>
        </p:spPr>
        <p:txBody>
          <a:bodyPr lIns="0" tIns="0" rIns="0" bIns="0" rtlCol="0" anchor="t">
            <a:spAutoFit/>
          </a:bodyPr>
          <a:lstStyle/>
          <a:p>
            <a:pPr marL="0" lvl="0" indent="0" algn="l">
              <a:lnSpc>
                <a:spcPts val="3541"/>
              </a:lnSpc>
              <a:spcBef>
                <a:spcPct val="0"/>
              </a:spcBef>
            </a:pPr>
            <a:r>
              <a:rPr lang="en-US" sz="2529" dirty="0">
                <a:solidFill>
                  <a:srgbClr val="000000"/>
                </a:solidFill>
                <a:latin typeface="Public Sans Bold"/>
              </a:rPr>
              <a:t>WHAT IS THE MOST POPULAR DRINK?</a:t>
            </a:r>
          </a:p>
        </p:txBody>
      </p:sp>
      <p:sp>
        <p:nvSpPr>
          <p:cNvPr id="6" name="TextBox 6"/>
          <p:cNvSpPr txBox="1"/>
          <p:nvPr/>
        </p:nvSpPr>
        <p:spPr>
          <a:xfrm>
            <a:off x="11943881" y="1750687"/>
            <a:ext cx="6023226"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Skimmed milk (semi/ full), yogurts &amp; other dairy deserts, Non-Dairy Milk substitutes</a:t>
            </a:r>
          </a:p>
        </p:txBody>
      </p:sp>
      <p:sp>
        <p:nvSpPr>
          <p:cNvPr id="7" name="TextBox 7"/>
          <p:cNvSpPr txBox="1"/>
          <p:nvPr/>
        </p:nvSpPr>
        <p:spPr>
          <a:xfrm>
            <a:off x="10186518" y="125047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11943881" y="275440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LIQUID WHOLEMILK</a:t>
            </a:r>
          </a:p>
        </p:txBody>
      </p:sp>
      <p:sp>
        <p:nvSpPr>
          <p:cNvPr id="9" name="TextBox 9"/>
          <p:cNvSpPr txBox="1"/>
          <p:nvPr/>
        </p:nvSpPr>
        <p:spPr>
          <a:xfrm>
            <a:off x="11943881" y="3378439"/>
            <a:ext cx="4861152" cy="4152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vs. Skimmed Milk (Part / Whole)</a:t>
            </a:r>
          </a:p>
        </p:txBody>
      </p:sp>
      <p:sp>
        <p:nvSpPr>
          <p:cNvPr id="10" name="TextBox 10"/>
          <p:cNvSpPr txBox="1"/>
          <p:nvPr/>
        </p:nvSpPr>
        <p:spPr>
          <a:xfrm>
            <a:off x="10186518" y="28782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11" name="TextBox 11"/>
          <p:cNvSpPr txBox="1"/>
          <p:nvPr/>
        </p:nvSpPr>
        <p:spPr>
          <a:xfrm>
            <a:off x="11943881" y="43842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SOFT DRINK</a:t>
            </a:r>
          </a:p>
        </p:txBody>
      </p:sp>
      <p:sp>
        <p:nvSpPr>
          <p:cNvPr id="12" name="TextBox 12"/>
          <p:cNvSpPr txBox="1"/>
          <p:nvPr/>
        </p:nvSpPr>
        <p:spPr>
          <a:xfrm>
            <a:off x="11943881" y="5008318"/>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Soft Drink 2 categories - low cal and non low cal. (April 2018) </a:t>
            </a:r>
          </a:p>
        </p:txBody>
      </p:sp>
      <p:sp>
        <p:nvSpPr>
          <p:cNvPr id="13" name="TextBox 13"/>
          <p:cNvSpPr txBox="1"/>
          <p:nvPr/>
        </p:nvSpPr>
        <p:spPr>
          <a:xfrm>
            <a:off x="10186518" y="450810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4" name="TextBox 14"/>
          <p:cNvSpPr txBox="1"/>
          <p:nvPr/>
        </p:nvSpPr>
        <p:spPr>
          <a:xfrm>
            <a:off x="11943881" y="60120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ALCHOHOLIC DRINKS</a:t>
            </a:r>
          </a:p>
        </p:txBody>
      </p:sp>
      <p:sp>
        <p:nvSpPr>
          <p:cNvPr id="15" name="TextBox 15"/>
          <p:cNvSpPr txBox="1"/>
          <p:nvPr/>
        </p:nvSpPr>
        <p:spPr>
          <a:xfrm>
            <a:off x="11943881" y="6636071"/>
            <a:ext cx="48611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Give us hope we are not a nation of alcoholics at the time of this survey data.</a:t>
            </a:r>
          </a:p>
        </p:txBody>
      </p:sp>
      <p:sp>
        <p:nvSpPr>
          <p:cNvPr id="16" name="TextBox 16"/>
          <p:cNvSpPr txBox="1"/>
          <p:nvPr/>
        </p:nvSpPr>
        <p:spPr>
          <a:xfrm>
            <a:off x="10186518" y="6135857"/>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pic>
        <p:nvPicPr>
          <p:cNvPr id="3" name="Picture 3"/>
          <p:cNvPicPr>
            <a:picLocks noChangeAspect="1"/>
          </p:cNvPicPr>
          <p:nvPr/>
        </p:nvPicPr>
        <p:blipFill>
          <a:blip r:embed="rId3"/>
          <a:srcRect/>
          <a:stretch>
            <a:fillRect/>
          </a:stretch>
        </p:blipFill>
        <p:spPr>
          <a:xfrm>
            <a:off x="4907180" y="1028700"/>
            <a:ext cx="12352120" cy="8229600"/>
          </a:xfrm>
          <a:prstGeom prst="rect">
            <a:avLst/>
          </a:prstGeom>
        </p:spPr>
      </p:pic>
      <p:sp>
        <p:nvSpPr>
          <p:cNvPr id="4" name="TextBox 4"/>
          <p:cNvSpPr txBox="1"/>
          <p:nvPr/>
        </p:nvSpPr>
        <p:spPr>
          <a:xfrm>
            <a:off x="768732" y="4357437"/>
            <a:ext cx="3729037"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Phase 2 - Deep Dive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27730" y="1028700"/>
            <a:ext cx="9127896" cy="7783821"/>
          </a:xfrm>
          <a:prstGeom prst="rect">
            <a:avLst/>
          </a:prstGeom>
        </p:spPr>
      </p:pic>
      <p:pic>
        <p:nvPicPr>
          <p:cNvPr id="3" name="Picture 3"/>
          <p:cNvPicPr>
            <a:picLocks noChangeAspect="1"/>
          </p:cNvPicPr>
          <p:nvPr/>
        </p:nvPicPr>
        <p:blipFill>
          <a:blip r:embed="rId3"/>
          <a:srcRect/>
          <a:stretch>
            <a:fillRect/>
          </a:stretch>
        </p:blipFill>
        <p:spPr>
          <a:xfrm>
            <a:off x="10830035" y="1914188"/>
            <a:ext cx="1363446" cy="613551"/>
          </a:xfrm>
          <a:prstGeom prst="rect">
            <a:avLst/>
          </a:prstGeom>
        </p:spPr>
      </p:pic>
      <p:sp>
        <p:nvSpPr>
          <p:cNvPr id="4" name="TextBox 4"/>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What does the data tell us.....</a:t>
            </a:r>
          </a:p>
        </p:txBody>
      </p:sp>
      <p:sp>
        <p:nvSpPr>
          <p:cNvPr id="5" name="TextBox 5"/>
          <p:cNvSpPr txBox="1"/>
          <p:nvPr/>
        </p:nvSpPr>
        <p:spPr>
          <a:xfrm>
            <a:off x="1520407" y="7221846"/>
            <a:ext cx="5394357" cy="236982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decline in consumption across 4/5 categories starting in 2007 and continuing till 2010.</a:t>
            </a:r>
          </a:p>
          <a:p>
            <a:pPr>
              <a:lnSpc>
                <a:spcPts val="3779"/>
              </a:lnSpc>
            </a:pPr>
            <a:endParaRPr lang="en-US" sz="2700" dirty="0">
              <a:solidFill>
                <a:srgbClr val="9B9B9B"/>
              </a:solidFill>
              <a:latin typeface="Public Sans"/>
            </a:endParaRPr>
          </a:p>
          <a:p>
            <a:pPr marL="0" lvl="0" indent="0" algn="l">
              <a:lnSpc>
                <a:spcPts val="3779"/>
              </a:lnSpc>
              <a:spcBef>
                <a:spcPct val="0"/>
              </a:spcBef>
            </a:pPr>
            <a:r>
              <a:rPr lang="en-US" sz="2700" dirty="0">
                <a:solidFill>
                  <a:srgbClr val="9B9B9B"/>
                </a:solidFill>
                <a:latin typeface="Public Sans"/>
              </a:rPr>
              <a:t>2015 for 50-64</a:t>
            </a:r>
          </a:p>
        </p:txBody>
      </p:sp>
      <p:pic>
        <p:nvPicPr>
          <p:cNvPr id="6" name="Picture 6"/>
          <p:cNvPicPr>
            <a:picLocks noChangeAspect="1"/>
          </p:cNvPicPr>
          <p:nvPr/>
        </p:nvPicPr>
        <p:blipFill>
          <a:blip r:embed="rId3"/>
          <a:srcRect/>
          <a:stretch>
            <a:fillRect/>
          </a:stretch>
        </p:blipFill>
        <p:spPr>
          <a:xfrm>
            <a:off x="10830035" y="3017376"/>
            <a:ext cx="1363446" cy="613551"/>
          </a:xfrm>
          <a:prstGeom prst="rect">
            <a:avLst/>
          </a:prstGeom>
        </p:spPr>
      </p:pic>
      <p:pic>
        <p:nvPicPr>
          <p:cNvPr id="7" name="Picture 7"/>
          <p:cNvPicPr>
            <a:picLocks noChangeAspect="1"/>
          </p:cNvPicPr>
          <p:nvPr/>
        </p:nvPicPr>
        <p:blipFill>
          <a:blip r:embed="rId3"/>
          <a:srcRect/>
          <a:stretch>
            <a:fillRect/>
          </a:stretch>
        </p:blipFill>
        <p:spPr>
          <a:xfrm>
            <a:off x="10830035" y="5247424"/>
            <a:ext cx="1363446" cy="6135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Fresh Fruit</a:t>
            </a:r>
          </a:p>
        </p:txBody>
      </p:sp>
      <p:sp>
        <p:nvSpPr>
          <p:cNvPr id="3" name="TextBox 3"/>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4" name="TextBox 4"/>
          <p:cNvSpPr txBox="1"/>
          <p:nvPr/>
        </p:nvSpPr>
        <p:spPr>
          <a:xfrm>
            <a:off x="12197622" y="7880985"/>
            <a:ext cx="5061678" cy="20916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from 2007 had a steady decline in fruit consumption till 2015, does the economy influence this demographic more than others? or did the recession change habits</a:t>
            </a:r>
          </a:p>
        </p:txBody>
      </p:sp>
      <p:pic>
        <p:nvPicPr>
          <p:cNvPr id="5" name="Picture 5"/>
          <p:cNvPicPr>
            <a:picLocks noChangeAspect="1"/>
          </p:cNvPicPr>
          <p:nvPr/>
        </p:nvPicPr>
        <p:blipFill>
          <a:blip r:embed="rId2"/>
          <a:srcRect b="2406"/>
          <a:stretch>
            <a:fillRect/>
          </a:stretch>
        </p:blipFill>
        <p:spPr>
          <a:xfrm>
            <a:off x="12504624" y="3654308"/>
            <a:ext cx="4099152" cy="2667000"/>
          </a:xfrm>
          <a:prstGeom prst="rect">
            <a:avLst/>
          </a:prstGeom>
        </p:spPr>
      </p:pic>
      <p:sp>
        <p:nvSpPr>
          <p:cNvPr id="6" name="TextBox 6"/>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7" name="TextBox 7"/>
          <p:cNvSpPr txBox="1"/>
          <p:nvPr/>
        </p:nvSpPr>
        <p:spPr>
          <a:xfrm>
            <a:off x="7094424" y="7880985"/>
            <a:ext cx="4099152" cy="16725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Are the highest consumer of fruit. (Health Benefits?/ overlay info with health data in future studies?)</a:t>
            </a:r>
          </a:p>
        </p:txBody>
      </p:sp>
      <p:pic>
        <p:nvPicPr>
          <p:cNvPr id="8" name="Picture 8"/>
          <p:cNvPicPr>
            <a:picLocks noChangeAspect="1"/>
          </p:cNvPicPr>
          <p:nvPr/>
        </p:nvPicPr>
        <p:blipFill>
          <a:blip r:embed="rId3"/>
          <a:srcRect t="20757" b="12597"/>
          <a:stretch>
            <a:fillRect/>
          </a:stretch>
        </p:blipFill>
        <p:spPr>
          <a:xfrm>
            <a:off x="7094424" y="3654308"/>
            <a:ext cx="4099152" cy="2667000"/>
          </a:xfrm>
          <a:prstGeom prst="rect">
            <a:avLst/>
          </a:prstGeom>
        </p:spPr>
      </p:pic>
      <p:sp>
        <p:nvSpPr>
          <p:cNvPr id="9" name="TextBox 9"/>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30-39 &amp; 40-49</a:t>
            </a:r>
          </a:p>
        </p:txBody>
      </p:sp>
      <p:sp>
        <p:nvSpPr>
          <p:cNvPr id="10" name="TextBox 10"/>
          <p:cNvSpPr txBox="1"/>
          <p:nvPr/>
        </p:nvSpPr>
        <p:spPr>
          <a:xfrm>
            <a:off x="1684224" y="7880985"/>
            <a:ext cx="4259376" cy="2141805"/>
          </a:xfrm>
          <a:prstGeom prst="rect">
            <a:avLst/>
          </a:prstGeom>
        </p:spPr>
        <p:txBody>
          <a:bodyPr wrap="square" lIns="0" tIns="0" rIns="0" bIns="0" rtlCol="0" anchor="t">
            <a:spAutoFit/>
          </a:bodyPr>
          <a:lstStyle/>
          <a:p>
            <a:pPr marL="0" lvl="0" indent="0" algn="ctr">
              <a:lnSpc>
                <a:spcPts val="3359"/>
              </a:lnSpc>
              <a:spcBef>
                <a:spcPct val="0"/>
              </a:spcBef>
            </a:pPr>
            <a:r>
              <a:rPr lang="en-US" sz="2400" dirty="0">
                <a:solidFill>
                  <a:srgbClr val="9B9B9B"/>
                </a:solidFill>
                <a:latin typeface="Public Sans"/>
              </a:rPr>
              <a:t>have similar attitude on average to fruit consumption as they are close to each other consumption level. (600-700g per week)</a:t>
            </a:r>
          </a:p>
        </p:txBody>
      </p:sp>
      <p:pic>
        <p:nvPicPr>
          <p:cNvPr id="11" name="Picture 11"/>
          <p:cNvPicPr>
            <a:picLocks noChangeAspect="1"/>
          </p:cNvPicPr>
          <p:nvPr/>
        </p:nvPicPr>
        <p:blipFill>
          <a:blip r:embed="rId4"/>
          <a:srcRect t="34619" b="22005"/>
          <a:stretch>
            <a:fillRect/>
          </a:stretch>
        </p:blipFill>
        <p:spPr>
          <a:xfrm>
            <a:off x="1684224" y="3654308"/>
            <a:ext cx="4099152" cy="266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17500" y="508776"/>
            <a:ext cx="10005867" cy="8532512"/>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 talk about Drink.........</a:t>
            </a:r>
          </a:p>
        </p:txBody>
      </p:sp>
      <p:sp>
        <p:nvSpPr>
          <p:cNvPr id="4" name="TextBox 4"/>
          <p:cNvSpPr txBox="1"/>
          <p:nvPr/>
        </p:nvSpPr>
        <p:spPr>
          <a:xfrm>
            <a:off x="1520407" y="7871451"/>
            <a:ext cx="5394357" cy="1419684"/>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Focusing on our most popular category….Ranking of the age groups.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406"/>
          <a:stretch>
            <a:fillRect/>
          </a:stretch>
        </p:blipFill>
        <p:spPr>
          <a:xfrm>
            <a:off x="12504624" y="3654308"/>
            <a:ext cx="4099152" cy="2667000"/>
          </a:xfrm>
          <a:prstGeom prst="rect">
            <a:avLst/>
          </a:prstGeom>
        </p:spPr>
      </p:pic>
      <p:pic>
        <p:nvPicPr>
          <p:cNvPr id="3" name="Picture 3"/>
          <p:cNvPicPr>
            <a:picLocks noChangeAspect="1"/>
          </p:cNvPicPr>
          <p:nvPr/>
        </p:nvPicPr>
        <p:blipFill>
          <a:blip r:embed="rId3"/>
          <a:srcRect t="20757" b="12597"/>
          <a:stretch>
            <a:fillRect/>
          </a:stretch>
        </p:blipFill>
        <p:spPr>
          <a:xfrm>
            <a:off x="7094424" y="3654308"/>
            <a:ext cx="4099152" cy="2667000"/>
          </a:xfrm>
          <a:prstGeom prst="rect">
            <a:avLst/>
          </a:prstGeom>
        </p:spPr>
      </p:pic>
      <p:pic>
        <p:nvPicPr>
          <p:cNvPr id="4" name="Picture 4"/>
          <p:cNvPicPr>
            <a:picLocks noChangeAspect="1"/>
          </p:cNvPicPr>
          <p:nvPr/>
        </p:nvPicPr>
        <p:blipFill>
          <a:blip r:embed="rId4"/>
          <a:srcRect t="34619" b="22005"/>
          <a:stretch>
            <a:fillRect/>
          </a:stretch>
        </p:blipFill>
        <p:spPr>
          <a:xfrm>
            <a:off x="1684224" y="3654308"/>
            <a:ext cx="4099152" cy="2667000"/>
          </a:xfrm>
          <a:prstGeom prst="rect">
            <a:avLst/>
          </a:prstGeom>
        </p:spPr>
      </p:pic>
      <p:pic>
        <p:nvPicPr>
          <p:cNvPr id="5" name="Picture 5"/>
          <p:cNvPicPr>
            <a:picLocks noChangeAspect="1"/>
          </p:cNvPicPr>
          <p:nvPr/>
        </p:nvPicPr>
        <p:blipFill>
          <a:blip r:embed="rId5"/>
          <a:srcRect t="6652" b="6652"/>
          <a:stretch>
            <a:fillRect/>
          </a:stretch>
        </p:blipFill>
        <p:spPr>
          <a:xfrm>
            <a:off x="12504624" y="3654308"/>
            <a:ext cx="2049576" cy="2667000"/>
          </a:xfrm>
          <a:prstGeom prst="rect">
            <a:avLst/>
          </a:prstGeom>
        </p:spPr>
      </p:pic>
      <p:pic>
        <p:nvPicPr>
          <p:cNvPr id="6" name="Picture 6"/>
          <p:cNvPicPr>
            <a:picLocks noChangeAspect="1"/>
          </p:cNvPicPr>
          <p:nvPr/>
        </p:nvPicPr>
        <p:blipFill>
          <a:blip r:embed="rId6"/>
          <a:srcRect t="6625" b="6625"/>
          <a:stretch>
            <a:fillRect/>
          </a:stretch>
        </p:blipFill>
        <p:spPr>
          <a:xfrm>
            <a:off x="14554200" y="3654308"/>
            <a:ext cx="2049576" cy="2667000"/>
          </a:xfrm>
          <a:prstGeom prst="rect">
            <a:avLst/>
          </a:prstGeom>
        </p:spPr>
      </p:pic>
      <p:pic>
        <p:nvPicPr>
          <p:cNvPr id="7" name="Picture 7"/>
          <p:cNvPicPr>
            <a:picLocks noChangeAspect="1"/>
          </p:cNvPicPr>
          <p:nvPr/>
        </p:nvPicPr>
        <p:blipFill>
          <a:blip r:embed="rId7"/>
          <a:srcRect/>
          <a:stretch>
            <a:fillRect/>
          </a:stretch>
        </p:blipFill>
        <p:spPr>
          <a:xfrm>
            <a:off x="1684224" y="3654308"/>
            <a:ext cx="4099152" cy="2731060"/>
          </a:xfrm>
          <a:prstGeom prst="rect">
            <a:avLst/>
          </a:prstGeom>
        </p:spPr>
      </p:pic>
      <p:pic>
        <p:nvPicPr>
          <p:cNvPr id="8" name="Picture 8"/>
          <p:cNvPicPr>
            <a:picLocks noChangeAspect="1"/>
          </p:cNvPicPr>
          <p:nvPr/>
        </p:nvPicPr>
        <p:blipFill>
          <a:blip r:embed="rId8"/>
          <a:srcRect/>
          <a:stretch>
            <a:fillRect/>
          </a:stretch>
        </p:blipFill>
        <p:spPr>
          <a:xfrm>
            <a:off x="7094424" y="3928505"/>
            <a:ext cx="4099152" cy="2182665"/>
          </a:xfrm>
          <a:prstGeom prst="rect">
            <a:avLst/>
          </a:prstGeom>
        </p:spPr>
      </p:pic>
      <p:pic>
        <p:nvPicPr>
          <p:cNvPr id="9" name="Picture 9"/>
          <p:cNvPicPr>
            <a:picLocks noChangeAspect="1"/>
          </p:cNvPicPr>
          <p:nvPr/>
        </p:nvPicPr>
        <p:blipFill>
          <a:blip r:embed="rId9"/>
          <a:srcRect/>
          <a:stretch>
            <a:fillRect/>
          </a:stretch>
        </p:blipFill>
        <p:spPr>
          <a:xfrm>
            <a:off x="7094424" y="3654308"/>
            <a:ext cx="4099152" cy="2727799"/>
          </a:xfrm>
          <a:prstGeom prst="rect">
            <a:avLst/>
          </a:prstGeom>
        </p:spPr>
      </p:pic>
      <p:sp>
        <p:nvSpPr>
          <p:cNvPr id="10" name="TextBox 10"/>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Milk &amp; Cream Drinks</a:t>
            </a:r>
          </a:p>
        </p:txBody>
      </p:sp>
      <p:sp>
        <p:nvSpPr>
          <p:cNvPr id="11" name="TextBox 11"/>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12" name="TextBox 12"/>
          <p:cNvSpPr txBox="1"/>
          <p:nvPr/>
        </p:nvSpPr>
        <p:spPr>
          <a:xfrm>
            <a:off x="12197622" y="7880985"/>
            <a:ext cx="5061678"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3rd highest consumer of milk staying stable in that position between 1.6-1.8 liters per week.</a:t>
            </a:r>
          </a:p>
        </p:txBody>
      </p:sp>
      <p:sp>
        <p:nvSpPr>
          <p:cNvPr id="13" name="TextBox 13"/>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14" name="TextBox 14"/>
          <p:cNvSpPr txBox="1"/>
          <p:nvPr/>
        </p:nvSpPr>
        <p:spPr>
          <a:xfrm>
            <a:off x="7094424" y="7880985"/>
            <a:ext cx="4099152"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Upward Trend in milk consumption, peaking at 2.2 liters per week in 2011. </a:t>
            </a:r>
          </a:p>
        </p:txBody>
      </p:sp>
      <p:sp>
        <p:nvSpPr>
          <p:cNvPr id="15" name="TextBox 15"/>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ALL AGE GROUPS</a:t>
            </a:r>
          </a:p>
        </p:txBody>
      </p:sp>
      <p:sp>
        <p:nvSpPr>
          <p:cNvPr id="16" name="TextBox 16"/>
          <p:cNvSpPr txBox="1"/>
          <p:nvPr/>
        </p:nvSpPr>
        <p:spPr>
          <a:xfrm>
            <a:off x="1684224" y="7880985"/>
            <a:ext cx="4099152" cy="214180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the graph also tells us unlike fruit the economic condition don't have the same level of influence in consumption habits.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85" r="27077"/>
          <a:stretch>
            <a:fillRect/>
          </a:stretch>
        </p:blipFill>
        <p:spPr>
          <a:xfrm>
            <a:off x="1028700" y="1028700"/>
            <a:ext cx="6127296" cy="8229600"/>
          </a:xfrm>
          <a:prstGeom prst="rect">
            <a:avLst/>
          </a:prstGeom>
        </p:spPr>
      </p:pic>
      <p:sp>
        <p:nvSpPr>
          <p:cNvPr id="3" name="TextBox 3"/>
          <p:cNvSpPr txBox="1"/>
          <p:nvPr/>
        </p:nvSpPr>
        <p:spPr>
          <a:xfrm>
            <a:off x="9144000" y="4629150"/>
            <a:ext cx="7613877"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Rahmi - Level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sp>
        <p:nvSpPr>
          <p:cNvPr id="3" name="TextBox 3"/>
          <p:cNvSpPr txBox="1"/>
          <p:nvPr/>
        </p:nvSpPr>
        <p:spPr>
          <a:xfrm>
            <a:off x="1736950" y="4229100"/>
            <a:ext cx="3729037" cy="1030988"/>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Minor food code – any surprises?</a:t>
            </a:r>
          </a:p>
        </p:txBody>
      </p:sp>
      <p:sp>
        <p:nvSpPr>
          <p:cNvPr id="4" name="TextBox 2">
            <a:extLst>
              <a:ext uri="{FF2B5EF4-FFF2-40B4-BE49-F238E27FC236}">
                <a16:creationId xmlns:a16="http://schemas.microsoft.com/office/drawing/2014/main" id="{B4908BAB-DCE3-766E-3AC9-B6B8CEA46F49}"/>
              </a:ext>
            </a:extLst>
          </p:cNvPr>
          <p:cNvSpPr txBox="1"/>
          <p:nvPr/>
        </p:nvSpPr>
        <p:spPr>
          <a:xfrm>
            <a:off x="1736950" y="2552700"/>
            <a:ext cx="4680177" cy="1064394"/>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Level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485900"/>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Category choice</a:t>
            </a:r>
          </a:p>
        </p:txBody>
      </p:sp>
      <p:pic>
        <p:nvPicPr>
          <p:cNvPr id="18" name="Picture 17">
            <a:extLst>
              <a:ext uri="{FF2B5EF4-FFF2-40B4-BE49-F238E27FC236}">
                <a16:creationId xmlns:a16="http://schemas.microsoft.com/office/drawing/2014/main" id="{F8778185-91D1-6CBB-6B9C-316F0FC3778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942" y="3162300"/>
            <a:ext cx="14739257" cy="59898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2356006" y="1028700"/>
            <a:ext cx="5706291" cy="8229600"/>
          </a:xfrm>
          <a:prstGeom prst="rect">
            <a:avLst/>
          </a:prstGeom>
        </p:spPr>
      </p:pic>
      <p:sp>
        <p:nvSpPr>
          <p:cNvPr id="3" name="TextBox 3"/>
          <p:cNvSpPr txBox="1"/>
          <p:nvPr/>
        </p:nvSpPr>
        <p:spPr>
          <a:xfrm>
            <a:off x="895350" y="1085850"/>
            <a:ext cx="10832006"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Introduction</a:t>
            </a:r>
          </a:p>
        </p:txBody>
      </p:sp>
      <p:sp>
        <p:nvSpPr>
          <p:cNvPr id="4" name="TextBox 4"/>
          <p:cNvSpPr txBox="1"/>
          <p:nvPr/>
        </p:nvSpPr>
        <p:spPr>
          <a:xfrm>
            <a:off x="895350" y="2443510"/>
            <a:ext cx="11480514" cy="3870098"/>
          </a:xfrm>
          <a:prstGeom prst="rect">
            <a:avLst/>
          </a:prstGeom>
        </p:spPr>
        <p:txBody>
          <a:bodyPr lIns="0" tIns="0" rIns="0" bIns="0" rtlCol="0" anchor="t">
            <a:spAutoFit/>
          </a:bodyPr>
          <a:lstStyle/>
          <a:p>
            <a:pPr>
              <a:lnSpc>
                <a:spcPts val="3220"/>
              </a:lnSpc>
            </a:pPr>
            <a:r>
              <a:rPr lang="en-US" sz="2300" dirty="0">
                <a:solidFill>
                  <a:srgbClr val="000000"/>
                </a:solidFill>
                <a:latin typeface="Public Sans"/>
              </a:rPr>
              <a:t>Our presentation will look at the UK Food trends since the turn of the millennium.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used data from the UK government website (DEFRA) on food and farming.</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Our aim was to identify food and drink trends as well as finding the underlying information from the data. To draw our food &amp; drink consumption popularity.</a:t>
            </a:r>
          </a:p>
          <a:p>
            <a:pPr>
              <a:lnSpc>
                <a:spcPts val="3779"/>
              </a:lnSpc>
            </a:pPr>
            <a:endParaRPr lang="en-US" sz="2300" dirty="0">
              <a:solidFill>
                <a:srgbClr val="000000"/>
              </a:solidFill>
              <a:latin typeface="Public Sans"/>
            </a:endParaRPr>
          </a:p>
          <a:p>
            <a:pPr>
              <a:lnSpc>
                <a:spcPts val="3779"/>
              </a:lnSpc>
            </a:pPr>
            <a:endParaRPr lang="en-US" sz="2300" dirty="0">
              <a:solidFill>
                <a:srgbClr val="000000"/>
              </a:solidFill>
              <a:latin typeface="Public Sans"/>
            </a:endParaRPr>
          </a:p>
          <a:p>
            <a:pPr marL="0" lvl="0" indent="0" algn="l">
              <a:lnSpc>
                <a:spcPts val="3779"/>
              </a:lnSpc>
              <a:spcBef>
                <a:spcPct val="0"/>
              </a:spcBef>
            </a:pPr>
            <a:endParaRPr lang="en-US" sz="2300" dirty="0">
              <a:solidFill>
                <a:srgbClr val="000000"/>
              </a:solidFill>
              <a:latin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28788"/>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5 Age groups</a:t>
            </a:r>
          </a:p>
        </p:txBody>
      </p:sp>
      <p:sp>
        <p:nvSpPr>
          <p:cNvPr id="3" name="TextBox 3"/>
          <p:cNvSpPr txBox="1"/>
          <p:nvPr/>
        </p:nvSpPr>
        <p:spPr>
          <a:xfrm>
            <a:off x="11697380" y="2152773"/>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30-39</a:t>
            </a:r>
          </a:p>
        </p:txBody>
      </p:sp>
      <p:sp>
        <p:nvSpPr>
          <p:cNvPr id="5" name="TextBox 5"/>
          <p:cNvSpPr txBox="1"/>
          <p:nvPr/>
        </p:nvSpPr>
        <p:spPr>
          <a:xfrm>
            <a:off x="9940018" y="191566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9940018" y="346710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9" name="TextBox 8">
            <a:extLst>
              <a:ext uri="{FF2B5EF4-FFF2-40B4-BE49-F238E27FC236}">
                <a16:creationId xmlns:a16="http://schemas.microsoft.com/office/drawing/2014/main" id="{42AFE6C7-2AB0-0B6F-E98C-A00FB2EC56AE}"/>
              </a:ext>
            </a:extLst>
          </p:cNvPr>
          <p:cNvSpPr txBox="1"/>
          <p:nvPr/>
        </p:nvSpPr>
        <p:spPr>
          <a:xfrm>
            <a:off x="9940018" y="501853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0" name="TextBox 8">
            <a:extLst>
              <a:ext uri="{FF2B5EF4-FFF2-40B4-BE49-F238E27FC236}">
                <a16:creationId xmlns:a16="http://schemas.microsoft.com/office/drawing/2014/main" id="{55E80D57-D00B-DFBE-B121-CE592E293B94}"/>
              </a:ext>
            </a:extLst>
          </p:cNvPr>
          <p:cNvSpPr txBox="1"/>
          <p:nvPr/>
        </p:nvSpPr>
        <p:spPr>
          <a:xfrm>
            <a:off x="9940018" y="6456191"/>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1" name="TextBox 8">
            <a:extLst>
              <a:ext uri="{FF2B5EF4-FFF2-40B4-BE49-F238E27FC236}">
                <a16:creationId xmlns:a16="http://schemas.microsoft.com/office/drawing/2014/main" id="{98B9CD93-963B-157D-9136-8731132EF817}"/>
              </a:ext>
            </a:extLst>
          </p:cNvPr>
          <p:cNvSpPr txBox="1"/>
          <p:nvPr/>
        </p:nvSpPr>
        <p:spPr>
          <a:xfrm>
            <a:off x="9940018" y="789384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
        <p:nvSpPr>
          <p:cNvPr id="12" name="TextBox 3">
            <a:extLst>
              <a:ext uri="{FF2B5EF4-FFF2-40B4-BE49-F238E27FC236}">
                <a16:creationId xmlns:a16="http://schemas.microsoft.com/office/drawing/2014/main" id="{CEC61790-0B82-6649-D285-CA3BE9BFD55F}"/>
              </a:ext>
            </a:extLst>
          </p:cNvPr>
          <p:cNvSpPr txBox="1"/>
          <p:nvPr/>
        </p:nvSpPr>
        <p:spPr>
          <a:xfrm>
            <a:off x="11694922" y="3704207"/>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40-49</a:t>
            </a:r>
          </a:p>
        </p:txBody>
      </p:sp>
      <p:sp>
        <p:nvSpPr>
          <p:cNvPr id="13" name="TextBox 3">
            <a:extLst>
              <a:ext uri="{FF2B5EF4-FFF2-40B4-BE49-F238E27FC236}">
                <a16:creationId xmlns:a16="http://schemas.microsoft.com/office/drawing/2014/main" id="{F5BF4986-D405-F951-2F81-67EA70888013}"/>
              </a:ext>
            </a:extLst>
          </p:cNvPr>
          <p:cNvSpPr txBox="1"/>
          <p:nvPr/>
        </p:nvSpPr>
        <p:spPr>
          <a:xfrm>
            <a:off x="11694922" y="5255641"/>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50-64</a:t>
            </a:r>
          </a:p>
        </p:txBody>
      </p:sp>
      <p:sp>
        <p:nvSpPr>
          <p:cNvPr id="14" name="TextBox 3">
            <a:extLst>
              <a:ext uri="{FF2B5EF4-FFF2-40B4-BE49-F238E27FC236}">
                <a16:creationId xmlns:a16="http://schemas.microsoft.com/office/drawing/2014/main" id="{B3E9C039-D459-A00C-5350-092599D32E4F}"/>
              </a:ext>
            </a:extLst>
          </p:cNvPr>
          <p:cNvSpPr txBox="1"/>
          <p:nvPr/>
        </p:nvSpPr>
        <p:spPr>
          <a:xfrm>
            <a:off x="11694922" y="6693298"/>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65-74</a:t>
            </a:r>
          </a:p>
        </p:txBody>
      </p:sp>
      <p:sp>
        <p:nvSpPr>
          <p:cNvPr id="15" name="TextBox 3">
            <a:extLst>
              <a:ext uri="{FF2B5EF4-FFF2-40B4-BE49-F238E27FC236}">
                <a16:creationId xmlns:a16="http://schemas.microsoft.com/office/drawing/2014/main" id="{8BB47F76-EF8A-B517-3B33-40C9FB75BDB0}"/>
              </a:ext>
            </a:extLst>
          </p:cNvPr>
          <p:cNvSpPr txBox="1"/>
          <p:nvPr/>
        </p:nvSpPr>
        <p:spPr>
          <a:xfrm>
            <a:off x="11694922" y="8130955"/>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75 and over</a:t>
            </a:r>
          </a:p>
        </p:txBody>
      </p:sp>
    </p:spTree>
    <p:extLst>
      <p:ext uri="{BB962C8B-B14F-4D97-AF65-F5344CB8AC3E}">
        <p14:creationId xmlns:p14="http://schemas.microsoft.com/office/powerpoint/2010/main" val="3473018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and person holding a baby&#10;&#10;Description automatically generated">
            <a:extLst>
              <a:ext uri="{FF2B5EF4-FFF2-40B4-BE49-F238E27FC236}">
                <a16:creationId xmlns:a16="http://schemas.microsoft.com/office/drawing/2014/main" id="{D44979BA-C220-F758-1F83-A8E0E374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571500"/>
            <a:ext cx="8537222" cy="8643938"/>
          </a:xfrm>
          <a:prstGeom prst="rect">
            <a:avLst/>
          </a:prstGeom>
        </p:spPr>
      </p:pic>
      <p:sp>
        <p:nvSpPr>
          <p:cNvPr id="3" name="TextBox 3"/>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30-39</a:t>
            </a:r>
          </a:p>
        </p:txBody>
      </p:sp>
      <p:sp>
        <p:nvSpPr>
          <p:cNvPr id="4" name="TextBox 4"/>
          <p:cNvSpPr txBox="1"/>
          <p:nvPr/>
        </p:nvSpPr>
        <p:spPr>
          <a:xfrm>
            <a:off x="1872363" y="3525329"/>
            <a:ext cx="5394357" cy="932371"/>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Baby milks popularity in 2018-19, one-off or trend? </a:t>
            </a:r>
          </a:p>
        </p:txBody>
      </p:sp>
      <p:pic>
        <p:nvPicPr>
          <p:cNvPr id="6" name="Picture 5">
            <a:extLst>
              <a:ext uri="{FF2B5EF4-FFF2-40B4-BE49-F238E27FC236}">
                <a16:creationId xmlns:a16="http://schemas.microsoft.com/office/drawing/2014/main" id="{E200D956-BE35-AF02-BCAC-958C1E37D56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363" y="4592129"/>
            <a:ext cx="14293851" cy="3121483"/>
          </a:xfrm>
          <a:prstGeom prst="rect">
            <a:avLst/>
          </a:prstGeom>
        </p:spPr>
      </p:pic>
    </p:spTree>
    <p:extLst>
      <p:ext uri="{BB962C8B-B14F-4D97-AF65-F5344CB8AC3E}">
        <p14:creationId xmlns:p14="http://schemas.microsoft.com/office/powerpoint/2010/main" val="139550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icture containing wall, indoor&#10;&#10;Description automatically generated">
            <a:extLst>
              <a:ext uri="{FF2B5EF4-FFF2-40B4-BE49-F238E27FC236}">
                <a16:creationId xmlns:a16="http://schemas.microsoft.com/office/drawing/2014/main" id="{9ADB15AD-354D-DBC7-6272-15B580EDC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0"/>
            <a:ext cx="8229600" cy="10324407"/>
          </a:xfrm>
          <a:prstGeom prst="rect">
            <a:avLst/>
          </a:prstGeom>
        </p:spPr>
      </p:pic>
      <p:sp>
        <p:nvSpPr>
          <p:cNvPr id="3" name="TextBox 3"/>
          <p:cNvSpPr txBox="1"/>
          <p:nvPr/>
        </p:nvSpPr>
        <p:spPr>
          <a:xfrm>
            <a:off x="891540" y="960394"/>
            <a:ext cx="5733288" cy="20174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bg1"/>
                </a:solidFill>
                <a:latin typeface="+mj-lt"/>
                <a:ea typeface="+mj-ea"/>
                <a:cs typeface="+mj-cs"/>
              </a:rPr>
              <a:t>The </a:t>
            </a:r>
            <a:r>
              <a:rPr lang="en-US" sz="5400" dirty="0">
                <a:solidFill>
                  <a:schemeClr val="bg1"/>
                </a:solidFill>
                <a:latin typeface="+mj-lt"/>
                <a:ea typeface="+mj-ea"/>
                <a:cs typeface="+mj-cs"/>
              </a:rPr>
              <a:t>popularity of baby milks</a:t>
            </a:r>
            <a:endParaRPr lang="en-US" sz="5400" kern="1200" dirty="0">
              <a:solidFill>
                <a:schemeClr val="bg1"/>
              </a:solidFill>
              <a:latin typeface="+mj-lt"/>
              <a:ea typeface="+mj-ea"/>
              <a:cs typeface="+mj-cs"/>
            </a:endParaRPr>
          </a:p>
        </p:txBody>
      </p:sp>
      <p:sp>
        <p:nvSpPr>
          <p:cNvPr id="4" name="TextBox 4"/>
          <p:cNvSpPr txBox="1"/>
          <p:nvPr/>
        </p:nvSpPr>
        <p:spPr>
          <a:xfrm>
            <a:off x="890415" y="3182644"/>
            <a:ext cx="5733288" cy="565951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solidFill>
                  <a:schemeClr val="bg1"/>
                </a:solidFill>
              </a:rPr>
              <a:t>Increased from 83 to 147 ml per person in the period 2001 – 2019</a:t>
            </a:r>
          </a:p>
          <a:p>
            <a:pPr>
              <a:lnSpc>
                <a:spcPct val="90000"/>
              </a:lnSpc>
              <a:spcAft>
                <a:spcPts val="600"/>
              </a:spcAft>
            </a:pPr>
            <a:endParaRPr lang="en-US" sz="3000" dirty="0">
              <a:solidFill>
                <a:schemeClr val="bg1"/>
              </a:solidFill>
            </a:endParaRPr>
          </a:p>
          <a:p>
            <a:pPr marL="0" lvl="0" indent="-228600">
              <a:lnSpc>
                <a:spcPct val="90000"/>
              </a:lnSpc>
              <a:spcBef>
                <a:spcPct val="0"/>
              </a:spcBef>
              <a:spcAft>
                <a:spcPts val="600"/>
              </a:spcAft>
              <a:buFont typeface="Arial" panose="020B0604020202020204" pitchFamily="34" charset="0"/>
              <a:buChar char="•"/>
            </a:pPr>
            <a:r>
              <a:rPr lang="en-US" sz="3000" dirty="0">
                <a:solidFill>
                  <a:schemeClr val="bg1"/>
                </a:solidFill>
              </a:rPr>
              <a:t>A huge 77% jump </a:t>
            </a:r>
          </a:p>
        </p:txBody>
      </p:sp>
      <p:pic>
        <p:nvPicPr>
          <p:cNvPr id="6" name="Picture 5" descr="Chart, line chart&#10;&#10;Description automatically generated">
            <a:extLst>
              <a:ext uri="{FF2B5EF4-FFF2-40B4-BE49-F238E27FC236}">
                <a16:creationId xmlns:a16="http://schemas.microsoft.com/office/drawing/2014/main" id="{07864D96-2A48-CCB2-8D72-844A19814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458878"/>
            <a:ext cx="8502291" cy="71419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569964" y="679263"/>
            <a:ext cx="10465308" cy="18928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7200" kern="1200">
                <a:solidFill>
                  <a:schemeClr val="bg1"/>
                </a:solidFill>
                <a:latin typeface="+mj-lt"/>
                <a:ea typeface="+mj-ea"/>
                <a:cs typeface="+mj-cs"/>
              </a:rPr>
              <a:t>Age Group 40-49</a:t>
            </a:r>
          </a:p>
        </p:txBody>
      </p:sp>
      <p:pic>
        <p:nvPicPr>
          <p:cNvPr id="5" name="Picture 4" descr="Graphical user interface, text, application">
            <a:extLst>
              <a:ext uri="{FF2B5EF4-FFF2-40B4-BE49-F238E27FC236}">
                <a16:creationId xmlns:a16="http://schemas.microsoft.com/office/drawing/2014/main" id="{70414AF2-29A2-6457-53CB-072934C4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0" y="4784105"/>
            <a:ext cx="15956280" cy="3191257"/>
          </a:xfrm>
          <a:prstGeom prst="rect">
            <a:avLst/>
          </a:prstGeom>
        </p:spPr>
      </p:pic>
    </p:spTree>
    <p:extLst>
      <p:ext uri="{BB962C8B-B14F-4D97-AF65-F5344CB8AC3E}">
        <p14:creationId xmlns:p14="http://schemas.microsoft.com/office/powerpoint/2010/main" val="1857761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a:extLst>
              <a:ext uri="{FF2B5EF4-FFF2-40B4-BE49-F238E27FC236}">
                <a16:creationId xmlns:a16="http://schemas.microsoft.com/office/drawing/2014/main" id="{06DB506F-375C-94BE-5D1A-2C67F17C87F1}"/>
              </a:ext>
            </a:extLst>
          </p:cNvPr>
          <p:cNvPicPr>
            <a:picLocks noChangeAspect="1"/>
          </p:cNvPicPr>
          <p:nvPr/>
        </p:nvPicPr>
        <p:blipFill>
          <a:blip r:embed="rId3">
            <a:duotone>
              <a:prstClr val="black"/>
              <a:prstClr val="white"/>
            </a:duotone>
            <a:extLst>
              <a:ext uri="{28A0092B-C50C-407E-A947-70E740481C1C}">
                <a14:useLocalDpi xmlns:a14="http://schemas.microsoft.com/office/drawing/2010/main" val="0"/>
              </a:ext>
            </a:extLst>
          </a:blip>
          <a:stretch>
            <a:fillRect/>
          </a:stretch>
        </p:blipFill>
        <p:spPr>
          <a:xfrm>
            <a:off x="609600" y="5169310"/>
            <a:ext cx="10917721" cy="2156248"/>
          </a:xfrm>
          <a:prstGeom prst="rect">
            <a:avLst/>
          </a:prstGeom>
        </p:spPr>
      </p:pic>
      <p:pic>
        <p:nvPicPr>
          <p:cNvPr id="9" name="Picture 8" descr="A picture containing person, indoor">
            <a:extLst>
              <a:ext uri="{FF2B5EF4-FFF2-40B4-BE49-F238E27FC236}">
                <a16:creationId xmlns:a16="http://schemas.microsoft.com/office/drawing/2014/main" id="{87859815-C103-3201-C21C-2A9ABCF3F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2600" y="2026650"/>
            <a:ext cx="4130398" cy="6233700"/>
          </a:xfrm>
          <a:prstGeom prst="rect">
            <a:avLst/>
          </a:prstGeom>
        </p:spPr>
      </p:pic>
      <p:sp>
        <p:nvSpPr>
          <p:cNvPr id="10" name="TextBox 3">
            <a:extLst>
              <a:ext uri="{FF2B5EF4-FFF2-40B4-BE49-F238E27FC236}">
                <a16:creationId xmlns:a16="http://schemas.microsoft.com/office/drawing/2014/main" id="{D933EE6F-DFE2-3D64-321E-0C61811ED5E7}"/>
              </a:ext>
            </a:extLst>
          </p:cNvPr>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50-64</a:t>
            </a:r>
          </a:p>
        </p:txBody>
      </p:sp>
    </p:spTree>
    <p:extLst>
      <p:ext uri="{BB962C8B-B14F-4D97-AF65-F5344CB8AC3E}">
        <p14:creationId xmlns:p14="http://schemas.microsoft.com/office/powerpoint/2010/main" val="209574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35507" y="949322"/>
            <a:ext cx="5601021" cy="2357628"/>
          </a:xfrm>
          <a:prstGeom prst="rect">
            <a:avLst/>
          </a:prstGeom>
        </p:spPr>
        <p:txBody>
          <a:bodyPr vert="horz" lIns="91440" tIns="45720" rIns="91440" bIns="45720" rtlCol="0" anchor="b">
            <a:normAutofit fontScale="92500"/>
          </a:bodyPr>
          <a:lstStyle/>
          <a:p>
            <a:pPr>
              <a:lnSpc>
                <a:spcPts val="8250"/>
              </a:lnSpc>
            </a:pPr>
            <a:r>
              <a:rPr lang="en-US" sz="8800" dirty="0">
                <a:solidFill>
                  <a:srgbClr val="000000"/>
                </a:solidFill>
                <a:latin typeface="Public Sans Bold"/>
              </a:rPr>
              <a:t>Age Group 65-74</a:t>
            </a:r>
          </a:p>
        </p:txBody>
      </p:sp>
      <p:pic>
        <p:nvPicPr>
          <p:cNvPr id="6" name="Picture 5" descr="A picture containing person, food, indoor, window&#10;&#10;Description automatically generated">
            <a:extLst>
              <a:ext uri="{FF2B5EF4-FFF2-40B4-BE49-F238E27FC236}">
                <a16:creationId xmlns:a16="http://schemas.microsoft.com/office/drawing/2014/main" id="{E55FCDA7-8EAF-B55E-0479-1278845DF954}"/>
              </a:ext>
            </a:extLst>
          </p:cNvPr>
          <p:cNvPicPr>
            <a:picLocks noChangeAspect="1"/>
          </p:cNvPicPr>
          <p:nvPr/>
        </p:nvPicPr>
        <p:blipFill rotWithShape="1">
          <a:blip r:embed="rId2">
            <a:extLst>
              <a:ext uri="{28A0092B-C50C-407E-A947-70E740481C1C}">
                <a14:useLocalDpi xmlns:a14="http://schemas.microsoft.com/office/drawing/2010/main" val="0"/>
              </a:ext>
            </a:extLst>
          </a:blip>
          <a:srcRect l="9735" r="15038"/>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Graphical user interface, text, application">
            <a:extLst>
              <a:ext uri="{FF2B5EF4-FFF2-40B4-BE49-F238E27FC236}">
                <a16:creationId xmlns:a16="http://schemas.microsoft.com/office/drawing/2014/main" id="{F1CB17C3-FE91-0C18-58FC-072E79D8A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838700"/>
            <a:ext cx="14340300" cy="2819400"/>
          </a:xfrm>
          <a:prstGeom prst="rect">
            <a:avLst/>
          </a:prstGeom>
        </p:spPr>
      </p:pic>
    </p:spTree>
    <p:extLst>
      <p:ext uri="{BB962C8B-B14F-4D97-AF65-F5344CB8AC3E}">
        <p14:creationId xmlns:p14="http://schemas.microsoft.com/office/powerpoint/2010/main" val="368778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52600" y="952500"/>
            <a:ext cx="8049062" cy="236220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000" dirty="0"/>
              <a:t>65-74: +119%</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r>
              <a:rPr lang="en-US" sz="3000" dirty="0"/>
              <a:t>75 and over: +112%</a:t>
            </a:r>
          </a:p>
        </p:txBody>
      </p:sp>
      <p:pic>
        <p:nvPicPr>
          <p:cNvPr id="7" name="Picture 6" descr="A person holding a glass of wine&#10;&#10;Description automatically generated with medium confidence">
            <a:extLst>
              <a:ext uri="{FF2B5EF4-FFF2-40B4-BE49-F238E27FC236}">
                <a16:creationId xmlns:a16="http://schemas.microsoft.com/office/drawing/2014/main" id="{44D876B1-C017-A43B-6F16-EA6CCCB80F8D}"/>
              </a:ext>
            </a:extLst>
          </p:cNvPr>
          <p:cNvPicPr>
            <a:picLocks noChangeAspect="1"/>
          </p:cNvPicPr>
          <p:nvPr/>
        </p:nvPicPr>
        <p:blipFill rotWithShape="1">
          <a:blip r:embed="rId3">
            <a:extLst>
              <a:ext uri="{28A0092B-C50C-407E-A947-70E740481C1C}">
                <a14:useLocalDpi xmlns:a14="http://schemas.microsoft.com/office/drawing/2010/main" val="0"/>
              </a:ext>
            </a:extLst>
          </a:blip>
          <a:srcRect r="-2" b="9238"/>
          <a:stretch/>
        </p:blipFill>
        <p:spPr>
          <a:xfrm>
            <a:off x="12915892" y="276247"/>
            <a:ext cx="5372100" cy="6250977"/>
          </a:xfrm>
          <a:custGeom>
            <a:avLst/>
            <a:gdLst/>
            <a:ahLst/>
            <a:cxnLst/>
            <a:rect l="l" t="t" r="r" b="b"/>
            <a:pathLst>
              <a:path w="3581400" h="4167318">
                <a:moveTo>
                  <a:pt x="2083659" y="0"/>
                </a:moveTo>
                <a:cubicBezTo>
                  <a:pt x="2659046" y="0"/>
                  <a:pt x="3179961" y="233221"/>
                  <a:pt x="3557029" y="610290"/>
                </a:cubicBezTo>
                <a:lnTo>
                  <a:pt x="3581400" y="637105"/>
                </a:lnTo>
                <a:lnTo>
                  <a:pt x="3581400" y="3530214"/>
                </a:lnTo>
                <a:lnTo>
                  <a:pt x="3557029" y="3557029"/>
                </a:lnTo>
                <a:cubicBezTo>
                  <a:pt x="3179961" y="3934097"/>
                  <a:pt x="2659046" y="4167318"/>
                  <a:pt x="2083659" y="4167318"/>
                </a:cubicBezTo>
                <a:cubicBezTo>
                  <a:pt x="932885" y="4167318"/>
                  <a:pt x="0" y="3234433"/>
                  <a:pt x="0" y="2083659"/>
                </a:cubicBezTo>
                <a:cubicBezTo>
                  <a:pt x="0" y="932885"/>
                  <a:pt x="932885" y="0"/>
                  <a:pt x="2083659" y="0"/>
                </a:cubicBezTo>
                <a:close/>
              </a:path>
            </a:pathLst>
          </a:custGeom>
        </p:spPr>
      </p:pic>
      <p:pic>
        <p:nvPicPr>
          <p:cNvPr id="19" name="Picture 18" descr="Chart, line chart">
            <a:extLst>
              <a:ext uri="{FF2B5EF4-FFF2-40B4-BE49-F238E27FC236}">
                <a16:creationId xmlns:a16="http://schemas.microsoft.com/office/drawing/2014/main" id="{B07B7DF5-0896-FA53-AF4F-6D79686FA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159" y="2683538"/>
            <a:ext cx="8647832" cy="7311449"/>
          </a:xfrm>
          <a:prstGeom prst="rect">
            <a:avLst/>
          </a:prstGeom>
        </p:spPr>
      </p:pic>
    </p:spTree>
    <p:extLst>
      <p:ext uri="{BB962C8B-B14F-4D97-AF65-F5344CB8AC3E}">
        <p14:creationId xmlns:p14="http://schemas.microsoft.com/office/powerpoint/2010/main" val="4100747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25688" y="1762170"/>
            <a:ext cx="4688341" cy="3193182"/>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Age group 75 and over</a:t>
            </a:r>
          </a:p>
        </p:txBody>
      </p:sp>
      <p:pic>
        <p:nvPicPr>
          <p:cNvPr id="6" name="Picture 5" descr="A group of people smiling">
            <a:extLst>
              <a:ext uri="{FF2B5EF4-FFF2-40B4-BE49-F238E27FC236}">
                <a16:creationId xmlns:a16="http://schemas.microsoft.com/office/drawing/2014/main" id="{6C969273-CAD8-F85A-724A-20E3C3297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085850"/>
            <a:ext cx="9669634" cy="8115300"/>
          </a:xfrm>
          <a:prstGeom prst="rect">
            <a:avLst/>
          </a:prstGeom>
        </p:spPr>
      </p:pic>
      <p:pic>
        <p:nvPicPr>
          <p:cNvPr id="8" name="Picture 7" descr="Graphical user interface, text, application">
            <a:extLst>
              <a:ext uri="{FF2B5EF4-FFF2-40B4-BE49-F238E27FC236}">
                <a16:creationId xmlns:a16="http://schemas.microsoft.com/office/drawing/2014/main" id="{30808B6E-4570-F9BF-696C-0EFB86738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04" y="5829300"/>
            <a:ext cx="12285396" cy="23679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E3DB741-9212-D43D-66E2-A5380C857D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72085" y="965202"/>
            <a:ext cx="7646288" cy="8356599"/>
          </a:xfrm>
          <a:prstGeom prst="rect">
            <a:avLst/>
          </a:prstGeom>
          <a:noFill/>
          <a:extLst>
            <a:ext uri="{909E8E84-426E-40DD-AFC4-6F175D3DCCD1}">
              <a14:hiddenFill xmlns:a14="http://schemas.microsoft.com/office/drawing/2010/main">
                <a:solidFill>
                  <a:srgbClr val="FFFFFF"/>
                </a:solidFill>
              </a14:hiddenFill>
            </a:ext>
          </a:extLst>
        </p:spPr>
      </p:pic>
      <p:sp>
        <p:nvSpPr>
          <p:cNvPr id="1040" name="Freeform: Shape 103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312744" y="0"/>
            <a:ext cx="2975256" cy="10287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652611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595" r="33752"/>
          <a:stretch>
            <a:fillRect/>
          </a:stretch>
        </p:blipFill>
        <p:spPr>
          <a:xfrm>
            <a:off x="11132004" y="1028700"/>
            <a:ext cx="6127296" cy="8229600"/>
          </a:xfrm>
          <a:prstGeom prst="rect">
            <a:avLst/>
          </a:prstGeom>
        </p:spPr>
      </p:pic>
      <p:sp>
        <p:nvSpPr>
          <p:cNvPr id="3" name="TextBox 3"/>
          <p:cNvSpPr txBox="1"/>
          <p:nvPr/>
        </p:nvSpPr>
        <p:spPr>
          <a:xfrm>
            <a:off x="1577748" y="1762170"/>
            <a:ext cx="7566252"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Helen - Level 3</a:t>
            </a:r>
          </a:p>
        </p:txBody>
      </p:sp>
      <p:sp>
        <p:nvSpPr>
          <p:cNvPr id="4" name="TextBox 4"/>
          <p:cNvSpPr txBox="1"/>
          <p:nvPr/>
        </p:nvSpPr>
        <p:spPr>
          <a:xfrm>
            <a:off x="1120548" y="7581900"/>
            <a:ext cx="8480652" cy="445058"/>
          </a:xfrm>
          <a:prstGeom prst="rect">
            <a:avLst/>
          </a:prstGeom>
        </p:spPr>
        <p:txBody>
          <a:bodyPr wrap="square" lIns="0" tIns="0" rIns="0" bIns="0" rtlCol="0" anchor="t">
            <a:spAutoFit/>
          </a:bodyPr>
          <a:lstStyle/>
          <a:p>
            <a:pPr marL="0" lvl="0" indent="0" algn="l">
              <a:lnSpc>
                <a:spcPts val="3779"/>
              </a:lnSpc>
              <a:spcBef>
                <a:spcPct val="0"/>
              </a:spcBef>
            </a:pPr>
            <a:r>
              <a:rPr lang="en-US" sz="2700" dirty="0">
                <a:solidFill>
                  <a:srgbClr val="9B9B9B"/>
                </a:solidFill>
                <a:latin typeface="Public Sans"/>
              </a:rPr>
              <a:t>Looking into Individual Food Trends by Type and Age</a:t>
            </a:r>
          </a:p>
        </p:txBody>
      </p:sp>
      <p:pic>
        <p:nvPicPr>
          <p:cNvPr id="6" name="Picture 3">
            <a:extLst>
              <a:ext uri="{FF2B5EF4-FFF2-40B4-BE49-F238E27FC236}">
                <a16:creationId xmlns:a16="http://schemas.microsoft.com/office/drawing/2014/main" id="{7CA4A687-636D-6D0D-524B-1FF5A28BB0A5}"/>
              </a:ext>
            </a:extLst>
          </p:cNvPr>
          <p:cNvPicPr>
            <a:picLocks noChangeAspect="1"/>
          </p:cNvPicPr>
          <p:nvPr/>
        </p:nvPicPr>
        <p:blipFill>
          <a:blip r:embed="rId3"/>
          <a:srcRect t="14632" b="31179"/>
          <a:stretch>
            <a:fillRect/>
          </a:stretch>
        </p:blipFill>
        <p:spPr>
          <a:xfrm>
            <a:off x="1295400" y="3009900"/>
            <a:ext cx="7154233" cy="38766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4533900"/>
            <a:ext cx="7430269" cy="1295400"/>
          </a:xfrm>
          <a:prstGeom prst="rect">
            <a:avLst/>
          </a:prstGeom>
        </p:spPr>
        <p:txBody>
          <a:bodyPr lIns="0" tIns="0" rIns="0" bIns="0" rtlCol="0" anchor="t">
            <a:spAutoFit/>
          </a:bodyPr>
          <a:lstStyle/>
          <a:p>
            <a:pPr marL="0" lvl="0" indent="0">
              <a:lnSpc>
                <a:spcPts val="9900"/>
              </a:lnSpc>
            </a:pPr>
            <a:r>
              <a:rPr lang="en-US" sz="9000" dirty="0">
                <a:solidFill>
                  <a:srgbClr val="000000"/>
                </a:solidFill>
                <a:latin typeface="Public Sans Bold"/>
              </a:rPr>
              <a:t>Methodology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5"/>
          <p:cNvSpPr txBox="1"/>
          <p:nvPr/>
        </p:nvSpPr>
        <p:spPr>
          <a:xfrm>
            <a:off x="152400" y="289033"/>
            <a:ext cx="6879091" cy="2128788"/>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Let’s Talk Tomatoes</a:t>
            </a:r>
          </a:p>
        </p:txBody>
      </p:sp>
      <p:sp>
        <p:nvSpPr>
          <p:cNvPr id="26" name="TextBox 26"/>
          <p:cNvSpPr txBox="1"/>
          <p:nvPr/>
        </p:nvSpPr>
        <p:spPr>
          <a:xfrm>
            <a:off x="10287000" y="495300"/>
            <a:ext cx="7585107" cy="1419684"/>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Here we are looking at a popular UK ‘vegetable’, we can see the trends appearing between age groups from 2001 and 2019</a:t>
            </a:r>
          </a:p>
        </p:txBody>
      </p:sp>
      <p:pic>
        <p:nvPicPr>
          <p:cNvPr id="28" name="Picture 27" descr="Chart, line chart&#10;&#10;Description automatically generated">
            <a:extLst>
              <a:ext uri="{FF2B5EF4-FFF2-40B4-BE49-F238E27FC236}">
                <a16:creationId xmlns:a16="http://schemas.microsoft.com/office/drawing/2014/main" id="{FDA69E71-5A55-FF13-F11F-0896535F1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2532807"/>
            <a:ext cx="9209783" cy="7508433"/>
          </a:xfrm>
          <a:prstGeom prst="rect">
            <a:avLst/>
          </a:prstGeom>
        </p:spPr>
      </p:pic>
      <p:pic>
        <p:nvPicPr>
          <p:cNvPr id="30" name="Picture 29" descr="Chart, line chart">
            <a:extLst>
              <a:ext uri="{FF2B5EF4-FFF2-40B4-BE49-F238E27FC236}">
                <a16:creationId xmlns:a16="http://schemas.microsoft.com/office/drawing/2014/main" id="{4063A8E2-5898-89F7-D566-D3C976DFB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17" y="2560983"/>
            <a:ext cx="8600184" cy="7343539"/>
          </a:xfrm>
          <a:prstGeom prst="rect">
            <a:avLst/>
          </a:prstGeom>
        </p:spPr>
      </p:pic>
      <p:pic>
        <p:nvPicPr>
          <p:cNvPr id="32" name="Picture 31" descr="Ripe tomatoes on vines">
            <a:extLst>
              <a:ext uri="{FF2B5EF4-FFF2-40B4-BE49-F238E27FC236}">
                <a16:creationId xmlns:a16="http://schemas.microsoft.com/office/drawing/2014/main" id="{0933EA20-D218-8094-8F3C-90943A4BB6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0292" y="114986"/>
            <a:ext cx="3813708" cy="2393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550E3BDE-61E7-9625-709D-589BB6D9E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2456396"/>
            <a:ext cx="9272837" cy="7863017"/>
          </a:xfrm>
          <a:prstGeom prst="rect">
            <a:avLst/>
          </a:prstGeom>
        </p:spPr>
      </p:pic>
      <p:pic>
        <p:nvPicPr>
          <p:cNvPr id="5" name="Picture 4" descr="Chart, line chart">
            <a:extLst>
              <a:ext uri="{FF2B5EF4-FFF2-40B4-BE49-F238E27FC236}">
                <a16:creationId xmlns:a16="http://schemas.microsoft.com/office/drawing/2014/main" id="{A11498B9-B13F-5508-D673-942DD3C6E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6396"/>
            <a:ext cx="9193710" cy="7830604"/>
          </a:xfrm>
          <a:prstGeom prst="rect">
            <a:avLst/>
          </a:prstGeom>
        </p:spPr>
      </p:pic>
      <p:sp>
        <p:nvSpPr>
          <p:cNvPr id="7" name="TextBox 6">
            <a:extLst>
              <a:ext uri="{FF2B5EF4-FFF2-40B4-BE49-F238E27FC236}">
                <a16:creationId xmlns:a16="http://schemas.microsoft.com/office/drawing/2014/main" id="{9A26C564-8679-32E2-E5FC-53572CA999DD}"/>
              </a:ext>
            </a:extLst>
          </p:cNvPr>
          <p:cNvSpPr txBox="1"/>
          <p:nvPr/>
        </p:nvSpPr>
        <p:spPr>
          <a:xfrm>
            <a:off x="304800" y="276443"/>
            <a:ext cx="9144000" cy="1085105"/>
          </a:xfrm>
          <a:prstGeom prst="rect">
            <a:avLst/>
          </a:prstGeom>
          <a:noFill/>
        </p:spPr>
        <p:txBody>
          <a:bodyPr wrap="square">
            <a:spAutoFit/>
          </a:bodyPr>
          <a:lstStyle/>
          <a:p>
            <a:pPr marL="0" lvl="0" indent="0">
              <a:lnSpc>
                <a:spcPts val="8250"/>
              </a:lnSpc>
            </a:pPr>
            <a:r>
              <a:rPr lang="en-US" sz="6600" dirty="0">
                <a:solidFill>
                  <a:srgbClr val="000000"/>
                </a:solidFill>
                <a:latin typeface="Public Sans Bold"/>
              </a:rPr>
              <a:t>Let’s Talk about Bread</a:t>
            </a:r>
          </a:p>
        </p:txBody>
      </p:sp>
      <p:pic>
        <p:nvPicPr>
          <p:cNvPr id="9" name="Picture 8" descr="Loaf of bread on a cutting board">
            <a:extLst>
              <a:ext uri="{FF2B5EF4-FFF2-40B4-BE49-F238E27FC236}">
                <a16:creationId xmlns:a16="http://schemas.microsoft.com/office/drawing/2014/main" id="{71F59F72-0F9A-98B4-C9A7-9EEDA3762A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2200" y="163469"/>
            <a:ext cx="3886200" cy="2292927"/>
          </a:xfrm>
          <a:prstGeom prst="rect">
            <a:avLst/>
          </a:prstGeom>
        </p:spPr>
      </p:pic>
      <p:sp>
        <p:nvSpPr>
          <p:cNvPr id="10" name="TextBox 9">
            <a:extLst>
              <a:ext uri="{FF2B5EF4-FFF2-40B4-BE49-F238E27FC236}">
                <a16:creationId xmlns:a16="http://schemas.microsoft.com/office/drawing/2014/main" id="{3124E8A4-93DE-9A62-42DA-F0D47CAFDA84}"/>
              </a:ext>
            </a:extLst>
          </p:cNvPr>
          <p:cNvSpPr txBox="1"/>
          <p:nvPr/>
        </p:nvSpPr>
        <p:spPr>
          <a:xfrm>
            <a:off x="914400" y="1262641"/>
            <a:ext cx="7467600" cy="646331"/>
          </a:xfrm>
          <a:prstGeom prst="rect">
            <a:avLst/>
          </a:prstGeom>
          <a:noFill/>
        </p:spPr>
        <p:txBody>
          <a:bodyPr wrap="square" rtlCol="0">
            <a:spAutoFit/>
          </a:bodyPr>
          <a:lstStyle/>
          <a:p>
            <a:r>
              <a:rPr lang="en-GB" dirty="0"/>
              <a:t>Notice the downward trend for the consumption of White bread from 2001 until 2019 for all age groups.</a:t>
            </a:r>
          </a:p>
        </p:txBody>
      </p:sp>
      <p:sp>
        <p:nvSpPr>
          <p:cNvPr id="11" name="TextBox 10">
            <a:extLst>
              <a:ext uri="{FF2B5EF4-FFF2-40B4-BE49-F238E27FC236}">
                <a16:creationId xmlns:a16="http://schemas.microsoft.com/office/drawing/2014/main" id="{CBCA9D7C-9B0C-B2E7-129A-7D3E6B193E64}"/>
              </a:ext>
            </a:extLst>
          </p:cNvPr>
          <p:cNvSpPr txBox="1"/>
          <p:nvPr/>
        </p:nvSpPr>
        <p:spPr>
          <a:xfrm>
            <a:off x="914400" y="1908972"/>
            <a:ext cx="7543800" cy="646331"/>
          </a:xfrm>
          <a:prstGeom prst="rect">
            <a:avLst/>
          </a:prstGeom>
          <a:noFill/>
        </p:spPr>
        <p:txBody>
          <a:bodyPr wrap="square" rtlCol="0">
            <a:spAutoFit/>
          </a:bodyPr>
          <a:lstStyle/>
          <a:p>
            <a:r>
              <a:rPr lang="en-GB" dirty="0"/>
              <a:t>Brown Bread has a less dramatic increase, but is decreasing nonetheless decreasing, indicating an overall bread consumption decrease. </a:t>
            </a:r>
          </a:p>
        </p:txBody>
      </p:sp>
    </p:spTree>
    <p:extLst>
      <p:ext uri="{BB962C8B-B14F-4D97-AF65-F5344CB8AC3E}">
        <p14:creationId xmlns:p14="http://schemas.microsoft.com/office/powerpoint/2010/main" val="785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
            <a:extLst>
              <a:ext uri="{FF2B5EF4-FFF2-40B4-BE49-F238E27FC236}">
                <a16:creationId xmlns:a16="http://schemas.microsoft.com/office/drawing/2014/main" id="{AAD5A9D8-C7E9-38DC-64EB-49C9D8178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659409"/>
            <a:ext cx="11563019" cy="8386872"/>
          </a:xfrm>
          <a:prstGeom prst="rect">
            <a:avLst/>
          </a:prstGeom>
        </p:spPr>
      </p:pic>
      <p:sp>
        <p:nvSpPr>
          <p:cNvPr id="6" name="TextBox 5">
            <a:extLst>
              <a:ext uri="{FF2B5EF4-FFF2-40B4-BE49-F238E27FC236}">
                <a16:creationId xmlns:a16="http://schemas.microsoft.com/office/drawing/2014/main" id="{286F747D-C2D2-50E6-278B-39CB2A6961B8}"/>
              </a:ext>
            </a:extLst>
          </p:cNvPr>
          <p:cNvSpPr txBox="1"/>
          <p:nvPr/>
        </p:nvSpPr>
        <p:spPr>
          <a:xfrm>
            <a:off x="2286000" y="376466"/>
            <a:ext cx="13305589" cy="1200329"/>
          </a:xfrm>
          <a:prstGeom prst="rect">
            <a:avLst/>
          </a:prstGeom>
          <a:noFill/>
        </p:spPr>
        <p:txBody>
          <a:bodyPr wrap="square" rtlCol="0">
            <a:spAutoFit/>
          </a:bodyPr>
          <a:lstStyle/>
          <a:p>
            <a:r>
              <a:rPr lang="en-GB" sz="7200" b="1" dirty="0">
                <a:latin typeface="Public Sans" panose="020B0604020202020204" charset="0"/>
              </a:rPr>
              <a:t>Where’s all the Bread going?</a:t>
            </a:r>
          </a:p>
        </p:txBody>
      </p:sp>
      <p:sp>
        <p:nvSpPr>
          <p:cNvPr id="7" name="TextBox 6">
            <a:extLst>
              <a:ext uri="{FF2B5EF4-FFF2-40B4-BE49-F238E27FC236}">
                <a16:creationId xmlns:a16="http://schemas.microsoft.com/office/drawing/2014/main" id="{AA415783-2F41-C03C-5060-64A85BF2BED9}"/>
              </a:ext>
            </a:extLst>
          </p:cNvPr>
          <p:cNvSpPr txBox="1"/>
          <p:nvPr/>
        </p:nvSpPr>
        <p:spPr>
          <a:xfrm>
            <a:off x="12039600" y="2623184"/>
            <a:ext cx="4800600" cy="646331"/>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It would appear that as you age, you eat more bread! </a:t>
            </a:r>
          </a:p>
        </p:txBody>
      </p:sp>
      <p:sp>
        <p:nvSpPr>
          <p:cNvPr id="9" name="TextBox 8">
            <a:extLst>
              <a:ext uri="{FF2B5EF4-FFF2-40B4-BE49-F238E27FC236}">
                <a16:creationId xmlns:a16="http://schemas.microsoft.com/office/drawing/2014/main" id="{7595449F-B84F-BBD2-AAFB-49AB3F77ACE0}"/>
              </a:ext>
            </a:extLst>
          </p:cNvPr>
          <p:cNvSpPr txBox="1"/>
          <p:nvPr/>
        </p:nvSpPr>
        <p:spPr>
          <a:xfrm>
            <a:off x="13352994" y="4190259"/>
            <a:ext cx="3276600" cy="1754326"/>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Age Groups 65-74 and 75 and Over have eaten nearly 47% of all the bread consumed within the UK from 2001 and 2019. </a:t>
            </a:r>
          </a:p>
          <a:p>
            <a:r>
              <a:rPr lang="en-GB" dirty="0">
                <a:solidFill>
                  <a:schemeClr val="tx1">
                    <a:lumMod val="75000"/>
                    <a:lumOff val="25000"/>
                  </a:schemeClr>
                </a:solidFill>
                <a:latin typeface="Public Sans" panose="020B0604020202020204" charset="0"/>
              </a:rPr>
              <a:t>That’s a lot of bread!</a:t>
            </a:r>
          </a:p>
        </p:txBody>
      </p:sp>
      <p:pic>
        <p:nvPicPr>
          <p:cNvPr id="11" name="Picture 10" descr="Happy elderly couple in green field">
            <a:extLst>
              <a:ext uri="{FF2B5EF4-FFF2-40B4-BE49-F238E27FC236}">
                <a16:creationId xmlns:a16="http://schemas.microsoft.com/office/drawing/2014/main" id="{D7A5D2E3-D2FB-806D-121B-E09BEED610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6320" y="6625571"/>
            <a:ext cx="4400550" cy="2933700"/>
          </a:xfrm>
          <a:prstGeom prst="rect">
            <a:avLst/>
          </a:prstGeom>
        </p:spPr>
      </p:pic>
      <p:sp>
        <p:nvSpPr>
          <p:cNvPr id="12" name="TextBox 11">
            <a:extLst>
              <a:ext uri="{FF2B5EF4-FFF2-40B4-BE49-F238E27FC236}">
                <a16:creationId xmlns:a16="http://schemas.microsoft.com/office/drawing/2014/main" id="{77033362-08CB-53AD-54D7-B969FFA74422}"/>
              </a:ext>
            </a:extLst>
          </p:cNvPr>
          <p:cNvSpPr txBox="1"/>
          <p:nvPr/>
        </p:nvSpPr>
        <p:spPr>
          <a:xfrm>
            <a:off x="319851" y="2875627"/>
            <a:ext cx="3055676" cy="4524315"/>
          </a:xfrm>
          <a:prstGeom prst="rect">
            <a:avLst/>
          </a:prstGeom>
          <a:noFill/>
        </p:spPr>
        <p:txBody>
          <a:bodyPr wrap="square" rtlCol="0">
            <a:spAutoFit/>
          </a:bodyPr>
          <a:lstStyle/>
          <a:p>
            <a:r>
              <a:rPr lang="en-GB" sz="2400" dirty="0">
                <a:solidFill>
                  <a:schemeClr val="tx1">
                    <a:lumMod val="75000"/>
                    <a:lumOff val="25000"/>
                  </a:schemeClr>
                </a:solidFill>
                <a:latin typeface="Public Sans" panose="020B0604020202020204" charset="0"/>
              </a:rPr>
              <a:t>This represents all bread products consumed within the UK, under the two categories White Bread and Brown Bread, according to DEFRA, all bread types can be sorted into these two categories. </a:t>
            </a:r>
          </a:p>
        </p:txBody>
      </p:sp>
    </p:spTree>
    <p:extLst>
      <p:ext uri="{BB962C8B-B14F-4D97-AF65-F5344CB8AC3E}">
        <p14:creationId xmlns:p14="http://schemas.microsoft.com/office/powerpoint/2010/main" val="114427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43EE4E78-DC66-2474-2E6F-E37F1B5E9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91799"/>
            <a:ext cx="12295909" cy="8980901"/>
          </a:xfrm>
          <a:prstGeom prst="rect">
            <a:avLst/>
          </a:prstGeom>
        </p:spPr>
      </p:pic>
      <p:sp>
        <p:nvSpPr>
          <p:cNvPr id="4" name="TextBox 3">
            <a:extLst>
              <a:ext uri="{FF2B5EF4-FFF2-40B4-BE49-F238E27FC236}">
                <a16:creationId xmlns:a16="http://schemas.microsoft.com/office/drawing/2014/main" id="{A6AADDE5-FCDF-5EC2-A9F7-A582C7696E71}"/>
              </a:ext>
            </a:extLst>
          </p:cNvPr>
          <p:cNvSpPr txBox="1"/>
          <p:nvPr/>
        </p:nvSpPr>
        <p:spPr>
          <a:xfrm>
            <a:off x="1295400" y="83803"/>
            <a:ext cx="8610600" cy="1107996"/>
          </a:xfrm>
          <a:prstGeom prst="rect">
            <a:avLst/>
          </a:prstGeom>
          <a:noFill/>
        </p:spPr>
        <p:txBody>
          <a:bodyPr wrap="square" rtlCol="0">
            <a:spAutoFit/>
          </a:bodyPr>
          <a:lstStyle/>
          <a:p>
            <a:r>
              <a:rPr lang="en-GB" sz="6600" dirty="0">
                <a:latin typeface="Public Sans" panose="020B0604020202020204" charset="0"/>
              </a:rPr>
              <a:t>The Coffee Problem</a:t>
            </a:r>
          </a:p>
        </p:txBody>
      </p:sp>
      <p:sp>
        <p:nvSpPr>
          <p:cNvPr id="6" name="TextBox 5">
            <a:extLst>
              <a:ext uri="{FF2B5EF4-FFF2-40B4-BE49-F238E27FC236}">
                <a16:creationId xmlns:a16="http://schemas.microsoft.com/office/drawing/2014/main" id="{B14C97FB-7D8B-CA57-979D-C0B43C0F5422}"/>
              </a:ext>
            </a:extLst>
          </p:cNvPr>
          <p:cNvSpPr txBox="1"/>
          <p:nvPr/>
        </p:nvSpPr>
        <p:spPr>
          <a:xfrm>
            <a:off x="13118161" y="3467100"/>
            <a:ext cx="4419600" cy="5632311"/>
          </a:xfrm>
          <a:prstGeom prst="rect">
            <a:avLst/>
          </a:prstGeom>
          <a:noFill/>
        </p:spPr>
        <p:txBody>
          <a:bodyPr wrap="square" rtlCol="0">
            <a:spAutoFit/>
          </a:bodyPr>
          <a:lstStyle/>
          <a:p>
            <a:r>
              <a:rPr lang="en-GB" sz="3600" dirty="0">
                <a:solidFill>
                  <a:schemeClr val="tx1">
                    <a:lumMod val="75000"/>
                    <a:lumOff val="25000"/>
                  </a:schemeClr>
                </a:solidFill>
                <a:latin typeface="Public Sans" panose="020B0604020202020204" charset="0"/>
              </a:rPr>
              <a:t>That’s a near perfect correlation!</a:t>
            </a:r>
          </a:p>
          <a:p>
            <a:r>
              <a:rPr lang="en-GB" sz="3600" dirty="0">
                <a:solidFill>
                  <a:schemeClr val="tx1">
                    <a:lumMod val="75000"/>
                    <a:lumOff val="25000"/>
                  </a:schemeClr>
                </a:solidFill>
                <a:latin typeface="Public Sans" panose="020B0604020202020204" charset="0"/>
              </a:rPr>
              <a:t>As years go on the UK coffee needs are increasing at a steady rate. </a:t>
            </a:r>
          </a:p>
          <a:p>
            <a:r>
              <a:rPr lang="en-GB" sz="3600" dirty="0">
                <a:solidFill>
                  <a:schemeClr val="tx1">
                    <a:lumMod val="75000"/>
                    <a:lumOff val="25000"/>
                  </a:schemeClr>
                </a:solidFill>
                <a:latin typeface="Public Sans" panose="020B0604020202020204" charset="0"/>
              </a:rPr>
              <a:t>Does the UK have a coffee problem?</a:t>
            </a:r>
          </a:p>
          <a:p>
            <a:endParaRPr lang="en-GB" sz="3600" dirty="0">
              <a:solidFill>
                <a:schemeClr val="tx1">
                  <a:lumMod val="75000"/>
                  <a:lumOff val="25000"/>
                </a:schemeClr>
              </a:solidFill>
              <a:latin typeface="Public Sans" panose="020B0604020202020204" charset="0"/>
            </a:endParaRPr>
          </a:p>
          <a:p>
            <a:r>
              <a:rPr lang="en-GB" sz="3600" dirty="0">
                <a:solidFill>
                  <a:schemeClr val="tx1">
                    <a:lumMod val="75000"/>
                    <a:lumOff val="25000"/>
                  </a:schemeClr>
                </a:solidFill>
                <a:latin typeface="Public Sans" panose="020B0604020202020204" charset="0"/>
              </a:rPr>
              <a:t>(The answer is yes</a:t>
            </a:r>
            <a:r>
              <a:rPr lang="en-GB" sz="3600" dirty="0">
                <a:latin typeface="Public Sans" panose="020B0604020202020204" charset="0"/>
              </a:rPr>
              <a:t>)</a:t>
            </a:r>
          </a:p>
        </p:txBody>
      </p:sp>
      <p:pic>
        <p:nvPicPr>
          <p:cNvPr id="8" name="Picture 7" descr="Espresso shot pouring into cup">
            <a:extLst>
              <a:ext uri="{FF2B5EF4-FFF2-40B4-BE49-F238E27FC236}">
                <a16:creationId xmlns:a16="http://schemas.microsoft.com/office/drawing/2014/main" id="{508256A4-790B-B9DC-94B1-899923DC2C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58800" y="495300"/>
            <a:ext cx="4138323" cy="2762250"/>
          </a:xfrm>
          <a:prstGeom prst="rect">
            <a:avLst/>
          </a:prstGeom>
        </p:spPr>
      </p:pic>
    </p:spTree>
    <p:extLst>
      <p:ext uri="{BB962C8B-B14F-4D97-AF65-F5344CB8AC3E}">
        <p14:creationId xmlns:p14="http://schemas.microsoft.com/office/powerpoint/2010/main" val="52318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
            <a:extLst>
              <a:ext uri="{FF2B5EF4-FFF2-40B4-BE49-F238E27FC236}">
                <a16:creationId xmlns:a16="http://schemas.microsoft.com/office/drawing/2014/main" id="{EA6BBBE1-721A-06B2-32A7-1B991532B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127" y="1552696"/>
            <a:ext cx="12661513" cy="8356598"/>
          </a:xfrm>
          <a:prstGeom prst="rect">
            <a:avLst/>
          </a:prstGeom>
          <a:ln>
            <a:noFill/>
          </a:ln>
        </p:spPr>
      </p:pic>
      <p:sp>
        <p:nvSpPr>
          <p:cNvPr id="6" name="TextBox 5">
            <a:extLst>
              <a:ext uri="{FF2B5EF4-FFF2-40B4-BE49-F238E27FC236}">
                <a16:creationId xmlns:a16="http://schemas.microsoft.com/office/drawing/2014/main" id="{73AB56F7-1B72-066A-4483-F8CC7DF29130}"/>
              </a:ext>
            </a:extLst>
          </p:cNvPr>
          <p:cNvSpPr txBox="1"/>
          <p:nvPr/>
        </p:nvSpPr>
        <p:spPr>
          <a:xfrm>
            <a:off x="5410200" y="159327"/>
            <a:ext cx="10515600" cy="1200329"/>
          </a:xfrm>
          <a:prstGeom prst="rect">
            <a:avLst/>
          </a:prstGeom>
          <a:noFill/>
        </p:spPr>
        <p:txBody>
          <a:bodyPr wrap="square" rtlCol="0">
            <a:spAutoFit/>
          </a:bodyPr>
          <a:lstStyle/>
          <a:p>
            <a:r>
              <a:rPr lang="en-GB" sz="7200" dirty="0">
                <a:latin typeface="Public Sans" panose="020B0604020202020204" charset="0"/>
              </a:rPr>
              <a:t>How about Meat?</a:t>
            </a:r>
          </a:p>
        </p:txBody>
      </p:sp>
      <p:pic>
        <p:nvPicPr>
          <p:cNvPr id="30" name="Picture 29" descr="Grilled meat barbeque">
            <a:extLst>
              <a:ext uri="{FF2B5EF4-FFF2-40B4-BE49-F238E27FC236}">
                <a16:creationId xmlns:a16="http://schemas.microsoft.com/office/drawing/2014/main" id="{20103990-08E8-0E11-8F44-05139A5CCC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60" y="159327"/>
            <a:ext cx="4665440" cy="3499080"/>
          </a:xfrm>
          <a:prstGeom prst="rect">
            <a:avLst/>
          </a:prstGeom>
        </p:spPr>
      </p:pic>
      <p:sp>
        <p:nvSpPr>
          <p:cNvPr id="31" name="TextBox 30">
            <a:extLst>
              <a:ext uri="{FF2B5EF4-FFF2-40B4-BE49-F238E27FC236}">
                <a16:creationId xmlns:a16="http://schemas.microsoft.com/office/drawing/2014/main" id="{3DE3E831-64AE-4BEA-687C-08BD3E8378FA}"/>
              </a:ext>
            </a:extLst>
          </p:cNvPr>
          <p:cNvSpPr txBox="1"/>
          <p:nvPr/>
        </p:nvSpPr>
        <p:spPr>
          <a:xfrm>
            <a:off x="372404" y="4152900"/>
            <a:ext cx="4267200" cy="1477328"/>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This graph represents the total amount consumed per age group, as you can see we see a slight upwards trend with age, until you reach 75 and over, in which we notice a decline. </a:t>
            </a:r>
          </a:p>
        </p:txBody>
      </p:sp>
      <p:pic>
        <p:nvPicPr>
          <p:cNvPr id="34" name="Picture 33">
            <a:extLst>
              <a:ext uri="{FF2B5EF4-FFF2-40B4-BE49-F238E27FC236}">
                <a16:creationId xmlns:a16="http://schemas.microsoft.com/office/drawing/2014/main" id="{DFF203B8-DC10-1297-B1E0-F0EC2A673FD5}"/>
              </a:ext>
            </a:extLst>
          </p:cNvPr>
          <p:cNvPicPr>
            <a:picLocks noChangeAspect="1"/>
          </p:cNvPicPr>
          <p:nvPr/>
        </p:nvPicPr>
        <p:blipFill>
          <a:blip r:embed="rId4"/>
          <a:stretch>
            <a:fillRect/>
          </a:stretch>
        </p:blipFill>
        <p:spPr>
          <a:xfrm>
            <a:off x="121778" y="6402409"/>
            <a:ext cx="5288422" cy="3385936"/>
          </a:xfrm>
          <a:prstGeom prst="rect">
            <a:avLst/>
          </a:prstGeom>
        </p:spPr>
      </p:pic>
    </p:spTree>
    <p:extLst>
      <p:ext uri="{BB962C8B-B14F-4D97-AF65-F5344CB8AC3E}">
        <p14:creationId xmlns:p14="http://schemas.microsoft.com/office/powerpoint/2010/main" val="191173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DFE7-D31B-A379-B0A4-14BED6C468C9}"/>
              </a:ext>
            </a:extLst>
          </p:cNvPr>
          <p:cNvSpPr>
            <a:spLocks noGrp="1"/>
          </p:cNvSpPr>
          <p:nvPr>
            <p:ph type="title"/>
          </p:nvPr>
        </p:nvSpPr>
        <p:spPr>
          <a:xfrm>
            <a:off x="3352800" y="294716"/>
            <a:ext cx="8229600" cy="1143000"/>
          </a:xfrm>
        </p:spPr>
        <p:txBody>
          <a:bodyPr>
            <a:normAutofit/>
          </a:bodyPr>
          <a:lstStyle/>
          <a:p>
            <a:r>
              <a:rPr lang="en-GB" sz="5400" dirty="0">
                <a:latin typeface="Public Sans" panose="020B0604020202020204" charset="0"/>
              </a:rPr>
              <a:t>Conclusion </a:t>
            </a:r>
          </a:p>
        </p:txBody>
      </p:sp>
      <p:sp>
        <p:nvSpPr>
          <p:cNvPr id="3" name="Content Placeholder 2">
            <a:extLst>
              <a:ext uri="{FF2B5EF4-FFF2-40B4-BE49-F238E27FC236}">
                <a16:creationId xmlns:a16="http://schemas.microsoft.com/office/drawing/2014/main" id="{1A79A054-F652-3C18-E18E-56179458DC28}"/>
              </a:ext>
            </a:extLst>
          </p:cNvPr>
          <p:cNvSpPr>
            <a:spLocks noGrp="1"/>
          </p:cNvSpPr>
          <p:nvPr>
            <p:ph idx="1"/>
          </p:nvPr>
        </p:nvSpPr>
        <p:spPr>
          <a:xfrm>
            <a:off x="1030357" y="1437716"/>
            <a:ext cx="8686800" cy="2590800"/>
          </a:xfrm>
        </p:spPr>
        <p:txBody>
          <a:bodyPr>
            <a:normAutofit fontScale="92500"/>
          </a:bodyPr>
          <a:lstStyle/>
          <a:p>
            <a:pPr marL="0" indent="0">
              <a:buNone/>
            </a:pPr>
            <a:r>
              <a:rPr lang="en-GB" dirty="0">
                <a:latin typeface="Public Sans" panose="020B0604020202020204" charset="0"/>
              </a:rPr>
              <a:t>We set out to identify food trends in the UK since the turn of the millennia. With the current cost of living crisis, we thought it a poignant time to look into this information to see how our nation’s eating habits have already changed. </a:t>
            </a:r>
          </a:p>
          <a:p>
            <a:pPr marL="0" indent="0">
              <a:buNone/>
            </a:pPr>
            <a:endParaRPr lang="en-GB" dirty="0"/>
          </a:p>
        </p:txBody>
      </p:sp>
      <p:sp>
        <p:nvSpPr>
          <p:cNvPr id="5" name="TextBox 4">
            <a:extLst>
              <a:ext uri="{FF2B5EF4-FFF2-40B4-BE49-F238E27FC236}">
                <a16:creationId xmlns:a16="http://schemas.microsoft.com/office/drawing/2014/main" id="{53F7A8C6-95CD-55C5-5703-CF5D72195C4D}"/>
              </a:ext>
            </a:extLst>
          </p:cNvPr>
          <p:cNvSpPr txBox="1"/>
          <p:nvPr/>
        </p:nvSpPr>
        <p:spPr>
          <a:xfrm>
            <a:off x="682487" y="7136550"/>
            <a:ext cx="3581400" cy="2031325"/>
          </a:xfrm>
          <a:prstGeom prst="rect">
            <a:avLst/>
          </a:prstGeom>
          <a:noFill/>
        </p:spPr>
        <p:txBody>
          <a:bodyPr wrap="square" rtlCol="0">
            <a:spAutoFit/>
          </a:bodyPr>
          <a:lstStyle/>
          <a:p>
            <a:r>
              <a:rPr lang="en-GB" dirty="0">
                <a:latin typeface="Public Sans" panose="020B0604020202020204" charset="0"/>
              </a:rPr>
              <a:t>2. We also found that baby milk usage is on the rise. We are not sure if this is down to environmental factors, nor are we sure if this will continue to climb given the cost of living crisis. </a:t>
            </a:r>
          </a:p>
        </p:txBody>
      </p:sp>
      <p:sp>
        <p:nvSpPr>
          <p:cNvPr id="6" name="TextBox 5">
            <a:extLst>
              <a:ext uri="{FF2B5EF4-FFF2-40B4-BE49-F238E27FC236}">
                <a16:creationId xmlns:a16="http://schemas.microsoft.com/office/drawing/2014/main" id="{4EE8586E-CC8D-3FA7-73E6-280A2E6EEFB4}"/>
              </a:ext>
            </a:extLst>
          </p:cNvPr>
          <p:cNvSpPr txBox="1"/>
          <p:nvPr/>
        </p:nvSpPr>
        <p:spPr>
          <a:xfrm>
            <a:off x="1066800" y="4404836"/>
            <a:ext cx="2438400" cy="1754326"/>
          </a:xfrm>
          <a:prstGeom prst="rect">
            <a:avLst/>
          </a:prstGeom>
          <a:noFill/>
        </p:spPr>
        <p:txBody>
          <a:bodyPr wrap="square" rtlCol="0">
            <a:spAutoFit/>
          </a:bodyPr>
          <a:lstStyle/>
          <a:p>
            <a:pPr marL="0" indent="0">
              <a:buNone/>
            </a:pPr>
            <a:r>
              <a:rPr lang="en-GB" dirty="0">
                <a:latin typeface="Public Sans" panose="020B0604020202020204" charset="0"/>
              </a:rPr>
              <a:t>1. What we have found, as a general rule of thumb, is that fresh produce consumption falls during recessions. </a:t>
            </a:r>
          </a:p>
        </p:txBody>
      </p:sp>
      <p:sp>
        <p:nvSpPr>
          <p:cNvPr id="7" name="TextBox 6">
            <a:extLst>
              <a:ext uri="{FF2B5EF4-FFF2-40B4-BE49-F238E27FC236}">
                <a16:creationId xmlns:a16="http://schemas.microsoft.com/office/drawing/2014/main" id="{32FD9AEC-19E6-DEC7-2550-083AB2CB0D60}"/>
              </a:ext>
            </a:extLst>
          </p:cNvPr>
          <p:cNvSpPr txBox="1"/>
          <p:nvPr/>
        </p:nvSpPr>
        <p:spPr>
          <a:xfrm>
            <a:off x="10575235" y="1811622"/>
            <a:ext cx="2236304" cy="1754326"/>
          </a:xfrm>
          <a:prstGeom prst="rect">
            <a:avLst/>
          </a:prstGeom>
          <a:noFill/>
        </p:spPr>
        <p:txBody>
          <a:bodyPr wrap="square" rtlCol="0">
            <a:spAutoFit/>
          </a:bodyPr>
          <a:lstStyle/>
          <a:p>
            <a:r>
              <a:rPr lang="en-GB" dirty="0">
                <a:latin typeface="Public Sans" panose="020B0604020202020204" charset="0"/>
              </a:rPr>
              <a:t>3. Bread, a staple of most people’s standard diet is  decreasing, across all ages! Is this the fall of bread?</a:t>
            </a:r>
          </a:p>
        </p:txBody>
      </p:sp>
      <p:sp>
        <p:nvSpPr>
          <p:cNvPr id="8" name="TextBox 7">
            <a:extLst>
              <a:ext uri="{FF2B5EF4-FFF2-40B4-BE49-F238E27FC236}">
                <a16:creationId xmlns:a16="http://schemas.microsoft.com/office/drawing/2014/main" id="{E2EDCF82-9759-B41B-ECED-C1FFBE6412DB}"/>
              </a:ext>
            </a:extLst>
          </p:cNvPr>
          <p:cNvSpPr txBox="1"/>
          <p:nvPr/>
        </p:nvSpPr>
        <p:spPr>
          <a:xfrm>
            <a:off x="8804097" y="4869818"/>
            <a:ext cx="2819400" cy="923330"/>
          </a:xfrm>
          <a:prstGeom prst="rect">
            <a:avLst/>
          </a:prstGeom>
          <a:noFill/>
        </p:spPr>
        <p:txBody>
          <a:bodyPr wrap="square" rtlCol="0">
            <a:spAutoFit/>
          </a:bodyPr>
          <a:lstStyle/>
          <a:p>
            <a:r>
              <a:rPr lang="en-GB" dirty="0">
                <a:latin typeface="Public Sans" panose="020B0604020202020204" charset="0"/>
              </a:rPr>
              <a:t>4. The UK has a coffee addiction and it seems to be getting worse</a:t>
            </a:r>
            <a:r>
              <a:rPr lang="en-GB" dirty="0"/>
              <a:t>. </a:t>
            </a:r>
          </a:p>
        </p:txBody>
      </p:sp>
      <p:sp>
        <p:nvSpPr>
          <p:cNvPr id="10" name="TextBox 9">
            <a:extLst>
              <a:ext uri="{FF2B5EF4-FFF2-40B4-BE49-F238E27FC236}">
                <a16:creationId xmlns:a16="http://schemas.microsoft.com/office/drawing/2014/main" id="{AF04CF9D-D728-D675-15BC-E6164935BADF}"/>
              </a:ext>
            </a:extLst>
          </p:cNvPr>
          <p:cNvSpPr txBox="1"/>
          <p:nvPr/>
        </p:nvSpPr>
        <p:spPr>
          <a:xfrm>
            <a:off x="9372600" y="7452001"/>
            <a:ext cx="2667000" cy="2031325"/>
          </a:xfrm>
          <a:prstGeom prst="rect">
            <a:avLst/>
          </a:prstGeom>
          <a:noFill/>
        </p:spPr>
        <p:txBody>
          <a:bodyPr wrap="square" rtlCol="0">
            <a:spAutoFit/>
          </a:bodyPr>
          <a:lstStyle/>
          <a:p>
            <a:r>
              <a:rPr lang="en-GB" dirty="0">
                <a:latin typeface="Public Sans" panose="020B0604020202020204" charset="0"/>
              </a:rPr>
              <a:t>5. Age Group 65-74 drink the most wine and eat the most meat. This really surprised us, it seems this takes a steep downturn at 75 and over. </a:t>
            </a:r>
          </a:p>
        </p:txBody>
      </p:sp>
      <p:pic>
        <p:nvPicPr>
          <p:cNvPr id="12" name="Picture 11" descr="Close-up of red-green apples in a wooden bowl">
            <a:extLst>
              <a:ext uri="{FF2B5EF4-FFF2-40B4-BE49-F238E27FC236}">
                <a16:creationId xmlns:a16="http://schemas.microsoft.com/office/drawing/2014/main" id="{849B9C8B-525F-57B3-A7A2-E187A16C05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4115563"/>
            <a:ext cx="2789064" cy="1851976"/>
          </a:xfrm>
          <a:prstGeom prst="rect">
            <a:avLst/>
          </a:prstGeom>
        </p:spPr>
      </p:pic>
      <p:pic>
        <p:nvPicPr>
          <p:cNvPr id="14" name="Picture 13" descr="Mother feeding baby">
            <a:extLst>
              <a:ext uri="{FF2B5EF4-FFF2-40B4-BE49-F238E27FC236}">
                <a16:creationId xmlns:a16="http://schemas.microsoft.com/office/drawing/2014/main" id="{5523FEAE-7B8A-68D6-B0E4-FAB90ACDD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6892526"/>
            <a:ext cx="3738567" cy="2590800"/>
          </a:xfrm>
          <a:prstGeom prst="rect">
            <a:avLst/>
          </a:prstGeom>
        </p:spPr>
      </p:pic>
      <p:pic>
        <p:nvPicPr>
          <p:cNvPr id="16" name="Picture 15" descr="Bread for day of the dead">
            <a:extLst>
              <a:ext uri="{FF2B5EF4-FFF2-40B4-BE49-F238E27FC236}">
                <a16:creationId xmlns:a16="http://schemas.microsoft.com/office/drawing/2014/main" id="{8BB57FE5-48F3-1E3E-2BBE-265D50F7B1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97070" y="1254886"/>
            <a:ext cx="3886200" cy="2590800"/>
          </a:xfrm>
          <a:prstGeom prst="rect">
            <a:avLst/>
          </a:prstGeom>
        </p:spPr>
      </p:pic>
      <p:pic>
        <p:nvPicPr>
          <p:cNvPr id="18" name="Picture 17" descr="Person drinking coffee">
            <a:extLst>
              <a:ext uri="{FF2B5EF4-FFF2-40B4-BE49-F238E27FC236}">
                <a16:creationId xmlns:a16="http://schemas.microsoft.com/office/drawing/2014/main" id="{D675817F-9032-2AA1-9BC1-56F7CA9BA1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53850" y="4358853"/>
            <a:ext cx="3543300" cy="2362200"/>
          </a:xfrm>
          <a:prstGeom prst="rect">
            <a:avLst/>
          </a:prstGeom>
        </p:spPr>
      </p:pic>
      <p:pic>
        <p:nvPicPr>
          <p:cNvPr id="20" name="Picture 19" descr="Red wine glasses and bottle">
            <a:extLst>
              <a:ext uri="{FF2B5EF4-FFF2-40B4-BE49-F238E27FC236}">
                <a16:creationId xmlns:a16="http://schemas.microsoft.com/office/drawing/2014/main" id="{53498CF3-71ED-6299-BDE3-98D1A9DB54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89954" y="7401340"/>
            <a:ext cx="3124200" cy="2081986"/>
          </a:xfrm>
          <a:prstGeom prst="rect">
            <a:avLst/>
          </a:prstGeom>
        </p:spPr>
      </p:pic>
    </p:spTree>
    <p:extLst>
      <p:ext uri="{BB962C8B-B14F-4D97-AF65-F5344CB8AC3E}">
        <p14:creationId xmlns:p14="http://schemas.microsoft.com/office/powerpoint/2010/main" val="3369320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080" b="6266"/>
          <a:stretch>
            <a:fillRect/>
          </a:stretch>
        </p:blipFill>
        <p:spPr>
          <a:xfrm>
            <a:off x="1028700" y="1028700"/>
            <a:ext cx="9197294" cy="8229600"/>
          </a:xfrm>
          <a:prstGeom prst="rect">
            <a:avLst/>
          </a:prstGeom>
        </p:spPr>
      </p:pic>
      <p:pic>
        <p:nvPicPr>
          <p:cNvPr id="3" name="Picture 3"/>
          <p:cNvPicPr>
            <a:picLocks noChangeAspect="1"/>
          </p:cNvPicPr>
          <p:nvPr/>
        </p:nvPicPr>
        <p:blipFill>
          <a:blip r:embed="rId3"/>
          <a:srcRect/>
          <a:stretch>
            <a:fillRect/>
          </a:stretch>
        </p:blipFill>
        <p:spPr>
          <a:xfrm>
            <a:off x="1055822" y="1028700"/>
            <a:ext cx="6172200" cy="8229600"/>
          </a:xfrm>
          <a:prstGeom prst="rect">
            <a:avLst/>
          </a:prstGeom>
        </p:spPr>
      </p:pic>
      <p:sp>
        <p:nvSpPr>
          <p:cNvPr id="4" name="TextBox 4"/>
          <p:cNvSpPr txBox="1"/>
          <p:nvPr/>
        </p:nvSpPr>
        <p:spPr>
          <a:xfrm>
            <a:off x="7457421" y="3781104"/>
            <a:ext cx="10293202" cy="2136547"/>
          </a:xfrm>
          <a:prstGeom prst="rect">
            <a:avLst/>
          </a:prstGeom>
        </p:spPr>
        <p:txBody>
          <a:bodyPr lIns="0" tIns="0" rIns="0" bIns="0" rtlCol="0" anchor="t">
            <a:spAutoFit/>
          </a:bodyPr>
          <a:lstStyle/>
          <a:p>
            <a:pPr>
              <a:lnSpc>
                <a:spcPts val="8745"/>
              </a:lnSpc>
            </a:pPr>
            <a:r>
              <a:rPr lang="en-US" sz="6246" dirty="0">
                <a:solidFill>
                  <a:srgbClr val="000000"/>
                </a:solidFill>
                <a:latin typeface="Public Sans Bold Italics"/>
              </a:rPr>
              <a:t>Thank You</a:t>
            </a:r>
          </a:p>
          <a:p>
            <a:pPr marL="0" lvl="0" indent="0">
              <a:lnSpc>
                <a:spcPts val="8745"/>
              </a:lnSpc>
              <a:spcBef>
                <a:spcPct val="0"/>
              </a:spcBef>
            </a:pPr>
            <a:r>
              <a:rPr lang="en-US" sz="6246" dirty="0">
                <a:solidFill>
                  <a:srgbClr val="000000"/>
                </a:solidFill>
                <a:latin typeface="Public Sans Bold Italics"/>
              </a:rPr>
              <a:t>Helen, Kassem &amp; Rahmi</a:t>
            </a:r>
          </a:p>
        </p:txBody>
      </p:sp>
    </p:spTree>
    <p:extLst>
      <p:ext uri="{BB962C8B-B14F-4D97-AF65-F5344CB8AC3E}">
        <p14:creationId xmlns:p14="http://schemas.microsoft.com/office/powerpoint/2010/main" val="3809438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8" r="15927"/>
          <a:stretch>
            <a:fillRect/>
          </a:stretch>
        </p:blipFill>
        <p:spPr>
          <a:xfrm>
            <a:off x="1028700" y="1028700"/>
            <a:ext cx="4432679" cy="8229600"/>
          </a:xfrm>
          <a:prstGeom prst="rect">
            <a:avLst/>
          </a:prstGeom>
        </p:spPr>
      </p:pic>
      <p:sp>
        <p:nvSpPr>
          <p:cNvPr id="3" name="TextBox 3"/>
          <p:cNvSpPr txBox="1"/>
          <p:nvPr/>
        </p:nvSpPr>
        <p:spPr>
          <a:xfrm>
            <a:off x="7361124" y="2536838"/>
            <a:ext cx="907120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THE FUTURE BELONGS TO THOSE WHO BELIEVE IN THE BEAUTY OF THEIR DREAMS.</a:t>
            </a:r>
          </a:p>
        </p:txBody>
      </p:sp>
      <p:sp>
        <p:nvSpPr>
          <p:cNvPr id="4" name="TextBox 4"/>
          <p:cNvSpPr txBox="1"/>
          <p:nvPr/>
        </p:nvSpPr>
        <p:spPr>
          <a:xfrm>
            <a:off x="7361124" y="8455932"/>
            <a:ext cx="90712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Eleanor Roosevelt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61124" y="1297668"/>
            <a:ext cx="747830" cy="568351"/>
          </a:xfrm>
          <a:prstGeom prst="rect">
            <a:avLst/>
          </a:prstGeom>
        </p:spPr>
      </p:pic>
    </p:spTree>
    <p:extLst>
      <p:ext uri="{BB962C8B-B14F-4D97-AF65-F5344CB8AC3E}">
        <p14:creationId xmlns:p14="http://schemas.microsoft.com/office/powerpoint/2010/main" val="2712478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166628" y="8745525"/>
            <a:ext cx="747830" cy="568351"/>
          </a:xfrm>
          <a:prstGeom prst="rect">
            <a:avLst/>
          </a:prstGeom>
        </p:spPr>
      </p:pic>
      <p:pic>
        <p:nvPicPr>
          <p:cNvPr id="3" name="Picture 3"/>
          <p:cNvPicPr>
            <a:picLocks noChangeAspect="1"/>
          </p:cNvPicPr>
          <p:nvPr/>
        </p:nvPicPr>
        <p:blipFill>
          <a:blip r:embed="rId4"/>
          <a:srcRect/>
          <a:stretch>
            <a:fillRect/>
          </a:stretch>
        </p:blipFill>
        <p:spPr>
          <a:xfrm>
            <a:off x="9966552" y="1597051"/>
            <a:ext cx="6200077" cy="7049536"/>
          </a:xfrm>
          <a:prstGeom prst="rect">
            <a:avLst/>
          </a:prstGeom>
        </p:spPr>
      </p:pic>
      <p:sp>
        <p:nvSpPr>
          <p:cNvPr id="4" name="TextBox 4"/>
          <p:cNvSpPr txBox="1"/>
          <p:nvPr/>
        </p:nvSpPr>
        <p:spPr>
          <a:xfrm>
            <a:off x="1028700" y="2657021"/>
            <a:ext cx="893785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Research is formalized curiosity. It is poking and prying with a purpose</a:t>
            </a:r>
          </a:p>
        </p:txBody>
      </p:sp>
      <p:sp>
        <p:nvSpPr>
          <p:cNvPr id="5" name="TextBox 5"/>
          <p:cNvSpPr txBox="1"/>
          <p:nvPr/>
        </p:nvSpPr>
        <p:spPr>
          <a:xfrm>
            <a:off x="1028700" y="8724900"/>
            <a:ext cx="8937852" cy="492379"/>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Zorah Neal Hurtson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280870" y="2107721"/>
            <a:ext cx="747830" cy="5683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30905"/>
            <a:ext cx="18288000" cy="5962851"/>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Public Sans"/>
              </a:rPr>
              <a:t>We found data from UK Gov websites for Farming and food containing various information related to our area. we narrowed down to look at food trends since the turn of the millennium looking at popularity of food and drink by uk household at various age groups.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Initial data exploration was done to better understand and visually identify anomalies within the data as well as focus our research to which area's we wished to explore. 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The we split the questions amongst the group and produced the relevant code to give us answers to our questions.</a:t>
            </a:r>
            <a:r>
              <a:rPr lang="en-US" sz="2599" dirty="0">
                <a:solidFill>
                  <a:srgbClr val="FF1616"/>
                </a:solidFill>
                <a:latin typeface="Public Sans"/>
              </a:rPr>
              <a:t> </a:t>
            </a:r>
          </a:p>
        </p:txBody>
      </p:sp>
      <p:sp>
        <p:nvSpPr>
          <p:cNvPr id="3" name="TextBox 3"/>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085975"/>
            <a:ext cx="13258800" cy="919194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a little background on our data set ......</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11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23 Food Groups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169 Major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134 Minor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40 Columns 338 Rows 7700 cell in total</a:t>
            </a: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p:txBody>
      </p:sp>
      <p:pic>
        <p:nvPicPr>
          <p:cNvPr id="3" name="Picture 3"/>
          <p:cNvPicPr>
            <a:picLocks noChangeAspect="1"/>
          </p:cNvPicPr>
          <p:nvPr/>
        </p:nvPicPr>
        <p:blipFill>
          <a:blip r:embed="rId2"/>
          <a:srcRect/>
          <a:stretch>
            <a:fillRect/>
          </a:stretch>
        </p:blipFill>
        <p:spPr>
          <a:xfrm rot="492766">
            <a:off x="14175856" y="6874716"/>
            <a:ext cx="2827251" cy="2991800"/>
          </a:xfrm>
          <a:prstGeom prst="rect">
            <a:avLst/>
          </a:prstGeom>
        </p:spPr>
      </p:pic>
      <p:pic>
        <p:nvPicPr>
          <p:cNvPr id="4" name="Picture 4"/>
          <p:cNvPicPr>
            <a:picLocks noChangeAspect="1"/>
          </p:cNvPicPr>
          <p:nvPr/>
        </p:nvPicPr>
        <p:blipFill>
          <a:blip r:embed="rId3"/>
          <a:srcRect/>
          <a:stretch>
            <a:fillRect/>
          </a:stretch>
        </p:blipFill>
        <p:spPr>
          <a:xfrm>
            <a:off x="12882106" y="7353300"/>
            <a:ext cx="1804917" cy="2406556"/>
          </a:xfrm>
          <a:prstGeom prst="rect">
            <a:avLst/>
          </a:prstGeom>
        </p:spPr>
      </p:pic>
      <p:sp>
        <p:nvSpPr>
          <p:cNvPr id="5" name="TextBox 5"/>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00500" y="0"/>
            <a:ext cx="10287000" cy="10287000"/>
          </a:xfrm>
          <a:prstGeom prst="rect">
            <a:avLst/>
          </a:prstGeom>
        </p:spPr>
      </p:pic>
      <p:pic>
        <p:nvPicPr>
          <p:cNvPr id="3" name="Picture 3"/>
          <p:cNvPicPr>
            <a:picLocks noChangeAspect="1"/>
          </p:cNvPicPr>
          <p:nvPr/>
        </p:nvPicPr>
        <p:blipFill>
          <a:blip r:embed="rId3"/>
          <a:srcRect/>
          <a:stretch>
            <a:fillRect/>
          </a:stretch>
        </p:blipFill>
        <p:spPr>
          <a:xfrm>
            <a:off x="1169558" y="3467111"/>
            <a:ext cx="16230600" cy="3164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7439025"/>
            <a:ext cx="14522563"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The Data &amp; Our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4680177" cy="42291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Findings - 1st Phase Food Groups</a:t>
            </a:r>
          </a:p>
        </p:txBody>
      </p:sp>
      <p:sp>
        <p:nvSpPr>
          <p:cNvPr id="3" name="TextBox 3"/>
          <p:cNvSpPr txBox="1"/>
          <p:nvPr/>
        </p:nvSpPr>
        <p:spPr>
          <a:xfrm>
            <a:off x="133315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DRINK</a:t>
            </a:r>
          </a:p>
        </p:txBody>
      </p:sp>
      <p:sp>
        <p:nvSpPr>
          <p:cNvPr id="4" name="TextBox 4"/>
          <p:cNvSpPr txBox="1"/>
          <p:nvPr/>
        </p:nvSpPr>
        <p:spPr>
          <a:xfrm>
            <a:off x="13331598" y="8423910"/>
            <a:ext cx="4781401" cy="20916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a:lnSpc>
                <a:spcPts val="3359"/>
              </a:lnSpc>
            </a:pPr>
            <a:r>
              <a:rPr lang="en-US" sz="2400" dirty="0">
                <a:solidFill>
                  <a:srgbClr val="9B9B9B"/>
                </a:solidFill>
                <a:latin typeface="Public Sans"/>
              </a:rPr>
              <a:t>underlying trend by age group</a:t>
            </a:r>
          </a:p>
          <a:p>
            <a:pPr marL="0" lvl="0" indent="0">
              <a:lnSpc>
                <a:spcPts val="3359"/>
              </a:lnSpc>
              <a:spcBef>
                <a:spcPct val="0"/>
              </a:spcBef>
            </a:pPr>
            <a:endParaRPr lang="en-US" sz="2400" dirty="0">
              <a:solidFill>
                <a:srgbClr val="9B9B9B"/>
              </a:solidFill>
              <a:latin typeface="Public Sans"/>
            </a:endParaRP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FOOD &amp; SNACKS</a:t>
            </a:r>
          </a:p>
        </p:txBody>
      </p:sp>
      <p:sp>
        <p:nvSpPr>
          <p:cNvPr id="7" name="TextBox 7"/>
          <p:cNvSpPr txBox="1"/>
          <p:nvPr/>
        </p:nvSpPr>
        <p:spPr>
          <a:xfrm>
            <a:off x="7921398" y="8423910"/>
            <a:ext cx="4375894" cy="16725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marL="0" lvl="0" indent="0">
              <a:lnSpc>
                <a:spcPts val="3359"/>
              </a:lnSpc>
              <a:spcBef>
                <a:spcPct val="0"/>
              </a:spcBef>
            </a:pPr>
            <a:r>
              <a:rPr lang="en-US" sz="2400" dirty="0">
                <a:solidFill>
                  <a:srgbClr val="9B9B9B"/>
                </a:solidFill>
                <a:latin typeface="Public Sans"/>
              </a:rPr>
              <a:t>underlying trend by age group</a:t>
            </a:r>
          </a:p>
        </p:txBody>
      </p:sp>
      <p:pic>
        <p:nvPicPr>
          <p:cNvPr id="8" name="Picture 8"/>
          <p:cNvPicPr>
            <a:picLocks noChangeAspect="1"/>
          </p:cNvPicPr>
          <p:nvPr/>
        </p:nvPicPr>
        <p:blipFill>
          <a:blip r:embed="rId3"/>
          <a:srcRect l="2374" r="2374"/>
          <a:stretch>
            <a:fillRect/>
          </a:stretch>
        </p:blipFill>
        <p:spPr>
          <a:xfrm>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1263</Words>
  <Application>Microsoft Macintosh PowerPoint</Application>
  <PresentationFormat>Custom</PresentationFormat>
  <Paragraphs>159</Paragraphs>
  <Slides>37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vt:lpstr>
      <vt:lpstr>Arial</vt:lpstr>
      <vt:lpstr>Public Sans Bold Italics</vt:lpstr>
      <vt:lpstr>Public Sans Bold</vt:lpstr>
      <vt:lpstr>Canva Sans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dc:title>
  <cp:lastModifiedBy>Miriam Nawaz</cp:lastModifiedBy>
  <cp:revision>20</cp:revision>
  <dcterms:created xsi:type="dcterms:W3CDTF">2006-08-16T00:00:00Z</dcterms:created>
  <dcterms:modified xsi:type="dcterms:W3CDTF">2022-10-19T19:36:32Z</dcterms:modified>
  <dc:identifier>DAFPOK-1huk</dc:identifier>
</cp:coreProperties>
</file>